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media/image28.png" ContentType="image/png"/>
  <Override PartName="/ppt/media/image100.png" ContentType="image/png"/>
  <Override PartName="/ppt/media/image1.jpeg" ContentType="image/jpeg"/>
  <Override PartName="/ppt/media/image38.png" ContentType="image/png"/>
  <Override PartName="/ppt/media/image110.png" ContentType="image/png"/>
  <Override PartName="/ppt/media/image2.jpeg" ContentType="image/jpeg"/>
  <Override PartName="/ppt/media/image8.png" ContentType="image/png"/>
  <Override PartName="/ppt/media/image74.png" ContentType="image/png"/>
  <Override PartName="/ppt/media/image71.png" ContentType="image/png"/>
  <Override PartName="/ppt/media/image5.png" ContentType="image/png"/>
  <Override PartName="/ppt/media/image3.jpeg" ContentType="image/jpeg"/>
  <Override PartName="/ppt/media/image120.png" ContentType="image/png"/>
  <Override PartName="/ppt/media/image48.png" ContentType="image/png"/>
  <Override PartName="/ppt/media/image4.jpeg" ContentType="image/jpeg"/>
  <Override PartName="/ppt/media/image58.png" ContentType="image/png"/>
  <Override PartName="/ppt/media/image72.png" ContentType="image/png"/>
  <Override PartName="/ppt/media/image6.png" ContentType="image/png"/>
  <Override PartName="/ppt/media/image73.png" ContentType="image/png"/>
  <Override PartName="/ppt/media/image7.png" ContentType="image/png"/>
  <Override PartName="/ppt/media/image9.jpeg" ContentType="image/jpeg"/>
  <Override PartName="/ppt/media/image51.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jpeg" ContentType="image/jpeg"/>
  <Override PartName="/ppt/media/image121.png" ContentType="image/png"/>
  <Override PartName="/ppt/media/image49.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50.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7.png" ContentType="image/png"/>
  <Override PartName="/ppt/media/image5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0.png" ContentType="image/png"/>
  <Override PartName="/ppt/media/image75.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2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2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2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3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3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3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3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3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3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3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4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4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4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4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4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4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4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4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8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8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8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8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9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9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9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0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0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1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2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2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2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2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3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3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3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3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3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3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4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4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4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4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4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4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5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5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5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5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5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5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6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6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6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6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7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7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7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7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7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8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8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8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8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8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8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8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9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9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9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9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0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0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1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1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2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2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2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2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2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3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3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3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3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3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3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4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4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4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4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4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5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5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5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5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5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5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6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6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6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6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6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6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6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6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7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7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7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7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8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8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8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8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8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8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9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9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9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9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9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0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0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0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0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0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0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0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0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1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1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1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fr-FR" sz="4400" spc="-1" strike="noStrike">
                <a:latin typeface="Arial"/>
              </a:rPr>
              <a:t>Cliquez pour éditer le format du texte-titre</a:t>
            </a:r>
            <a:endParaRPr b="0" lang="fr-FR" sz="44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Google Shape;18;p4"/>
          <p:cNvSpPr/>
          <p:nvPr/>
        </p:nvSpPr>
        <p:spPr>
          <a:xfrm>
            <a:off x="-345960" y="1919520"/>
            <a:ext cx="1431720" cy="3022560"/>
          </a:xfrm>
          <a:custGeom>
            <a:avLst/>
            <a:gdLst>
              <a:gd name="textAreaLeft" fmla="*/ 0 w 1431720"/>
              <a:gd name="textAreaRight" fmla="*/ 1433160 w 1431720"/>
              <a:gd name="textAreaTop" fmla="*/ 0 h 3022560"/>
              <a:gd name="textAreaBottom" fmla="*/ 3024000 h 3022560"/>
            </a:gdLst>
            <a:ahLst/>
            <a:rect l="textAreaLeft" t="textAreaTop" r="textAreaRight" b="textAreaBottom"/>
            <a:pathLst>
              <a:path w="57324" h="120960">
                <a:moveTo>
                  <a:pt x="12023" y="0"/>
                </a:moveTo>
                <a:cubicBezTo>
                  <a:pt x="19047" y="0"/>
                  <a:pt x="27856" y="631"/>
                  <a:pt x="32169" y="6174"/>
                </a:cubicBezTo>
                <a:cubicBezTo>
                  <a:pt x="35842" y="10895"/>
                  <a:pt x="36219" y="22153"/>
                  <a:pt x="30544" y="24046"/>
                </a:cubicBezTo>
                <a:cubicBezTo>
                  <a:pt x="27254" y="25143"/>
                  <a:pt x="24971" y="15756"/>
                  <a:pt x="27945" y="13972"/>
                </a:cubicBezTo>
                <a:cubicBezTo>
                  <a:pt x="31763" y="11681"/>
                  <a:pt x="39054" y="14028"/>
                  <a:pt x="40618" y="18197"/>
                </a:cubicBezTo>
                <a:cubicBezTo>
                  <a:pt x="44716" y="29120"/>
                  <a:pt x="31924" y="40684"/>
                  <a:pt x="32819" y="52316"/>
                </a:cubicBezTo>
                <a:cubicBezTo>
                  <a:pt x="33460" y="60643"/>
                  <a:pt x="45111" y="63633"/>
                  <a:pt x="51016" y="69538"/>
                </a:cubicBezTo>
                <a:cubicBezTo>
                  <a:pt x="57363" y="75885"/>
                  <a:pt x="59368" y="88389"/>
                  <a:pt x="54915" y="96183"/>
                </a:cubicBezTo>
                <a:cubicBezTo>
                  <a:pt x="48317" y="107729"/>
                  <a:pt x="20773" y="97254"/>
                  <a:pt x="17547" y="110155"/>
                </a:cubicBezTo>
                <a:cubicBezTo>
                  <a:pt x="16475" y="114442"/>
                  <a:pt x="20944" y="120478"/>
                  <a:pt x="25345" y="120878"/>
                </a:cubicBezTo>
                <a:cubicBezTo>
                  <a:pt x="28969" y="121208"/>
                  <a:pt x="32359" y="115708"/>
                  <a:pt x="31844" y="112105"/>
                </a:cubicBezTo>
                <a:cubicBezTo>
                  <a:pt x="30274" y="101116"/>
                  <a:pt x="10531" y="98847"/>
                  <a:pt x="0" y="102357"/>
                </a:cubicBezTo>
              </a:path>
            </a:pathLst>
          </a:custGeom>
          <a:noFill/>
          <a:ln w="19050">
            <a:solidFill>
              <a:srgbClr val="2bc7b3"/>
            </a:solidFill>
            <a:prstDash val="dot"/>
            <a:round/>
          </a:ln>
        </p:spPr>
        <p:style>
          <a:lnRef idx="0"/>
          <a:fillRef idx="0"/>
          <a:effectRef idx="0"/>
          <a:fontRef idx="minor"/>
        </p:style>
      </p:sp>
      <p:sp>
        <p:nvSpPr>
          <p:cNvPr id="39" name="Google Shape;19;p4"/>
          <p:cNvSpPr/>
          <p:nvPr/>
        </p:nvSpPr>
        <p:spPr>
          <a:xfrm>
            <a:off x="6533280" y="-94320"/>
            <a:ext cx="2784960" cy="2525040"/>
          </a:xfrm>
          <a:custGeom>
            <a:avLst/>
            <a:gdLst>
              <a:gd name="textAreaLeft" fmla="*/ 0 w 2784960"/>
              <a:gd name="textAreaRight" fmla="*/ 2786400 w 2784960"/>
              <a:gd name="textAreaTop" fmla="*/ 0 h 2525040"/>
              <a:gd name="textAreaBottom" fmla="*/ 2526480 h 2525040"/>
            </a:gdLst>
            <a:ahLst/>
            <a:rect l="textAreaLeft" t="textAreaTop" r="textAreaRight" b="textAreaBottom"/>
            <a:pathLst>
              <a:path w="111456" h="101057">
                <a:moveTo>
                  <a:pt x="111456" y="101057"/>
                </a:moveTo>
                <a:cubicBezTo>
                  <a:pt x="107963" y="97564"/>
                  <a:pt x="102886" y="95782"/>
                  <a:pt x="99758" y="91959"/>
                </a:cubicBezTo>
                <a:cubicBezTo>
                  <a:pt x="92204" y="82726"/>
                  <a:pt x="87085" y="70419"/>
                  <a:pt x="87085" y="58490"/>
                </a:cubicBezTo>
                <a:cubicBezTo>
                  <a:pt x="87085" y="55600"/>
                  <a:pt x="86556" y="51529"/>
                  <a:pt x="89034" y="50041"/>
                </a:cubicBezTo>
                <a:cubicBezTo>
                  <a:pt x="93566" y="47320"/>
                  <a:pt x="102445" y="56686"/>
                  <a:pt x="100083" y="61414"/>
                </a:cubicBezTo>
                <a:cubicBezTo>
                  <a:pt x="97662" y="66260"/>
                  <a:pt x="86791" y="62900"/>
                  <a:pt x="84160" y="58165"/>
                </a:cubicBezTo>
                <a:cubicBezTo>
                  <a:pt x="77566" y="46300"/>
                  <a:pt x="96024" y="27763"/>
                  <a:pt x="87085" y="17547"/>
                </a:cubicBezTo>
                <a:cubicBezTo>
                  <a:pt x="76523" y="5476"/>
                  <a:pt x="54986" y="14692"/>
                  <a:pt x="38993" y="15922"/>
                </a:cubicBezTo>
                <a:cubicBezTo>
                  <a:pt x="24995" y="16999"/>
                  <a:pt x="9927" y="9927"/>
                  <a:pt x="0" y="0"/>
                </a:cubicBezTo>
              </a:path>
            </a:pathLst>
          </a:custGeom>
          <a:noFill/>
          <a:ln w="19050">
            <a:solidFill>
              <a:srgbClr val="2bc7b3"/>
            </a:solidFill>
            <a:prstDash val="dot"/>
            <a:round/>
          </a:ln>
        </p:spPr>
        <p:style>
          <a:lnRef idx="0"/>
          <a:fillRef idx="0"/>
          <a:effectRef idx="0"/>
          <a:fontRef idx="minor"/>
        </p:style>
      </p:sp>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fr-FR" sz="4400" spc="-1" strike="noStrike">
                <a:latin typeface="Arial"/>
              </a:rPr>
              <a:t>Cliquez pour éditer le format du texte-titre</a:t>
            </a:r>
            <a:endParaRPr b="0" lang="fr-FR" sz="4400" spc="-1" strike="noStrike">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8" name="Google Shape;50;p9"/>
          <p:cNvSpPr/>
          <p:nvPr/>
        </p:nvSpPr>
        <p:spPr>
          <a:xfrm>
            <a:off x="4238280" y="142200"/>
            <a:ext cx="5248440" cy="5044320"/>
          </a:xfrm>
          <a:custGeom>
            <a:avLst/>
            <a:gdLst>
              <a:gd name="textAreaLeft" fmla="*/ 0 w 5248440"/>
              <a:gd name="textAreaRight" fmla="*/ 5249880 w 5248440"/>
              <a:gd name="textAreaTop" fmla="*/ 0 h 5044320"/>
              <a:gd name="textAreaBottom" fmla="*/ 5045760 h 5044320"/>
            </a:gdLst>
            <a:ahLst/>
            <a:rect l="textAreaLeft" t="textAreaTop" r="textAreaRight" b="textAreaBottom"/>
            <a:pathLst>
              <a:path w="205129" h="201833">
                <a:moveTo>
                  <a:pt x="51815" y="201833"/>
                </a:moveTo>
                <a:cubicBezTo>
                  <a:pt x="58621" y="199562"/>
                  <a:pt x="61055" y="184749"/>
                  <a:pt x="55216" y="180579"/>
                </a:cubicBezTo>
                <a:cubicBezTo>
                  <a:pt x="51667" y="178044"/>
                  <a:pt x="44599" y="178083"/>
                  <a:pt x="42180" y="181712"/>
                </a:cubicBezTo>
                <a:cubicBezTo>
                  <a:pt x="41069" y="183379"/>
                  <a:pt x="41726" y="186142"/>
                  <a:pt x="43030" y="187663"/>
                </a:cubicBezTo>
                <a:cubicBezTo>
                  <a:pt x="44334" y="189184"/>
                  <a:pt x="47987" y="188553"/>
                  <a:pt x="48982" y="186813"/>
                </a:cubicBezTo>
                <a:cubicBezTo>
                  <a:pt x="53204" y="179431"/>
                  <a:pt x="40158" y="170702"/>
                  <a:pt x="32262" y="167543"/>
                </a:cubicBezTo>
                <a:cubicBezTo>
                  <a:pt x="26624" y="165287"/>
                  <a:pt x="18487" y="167466"/>
                  <a:pt x="14692" y="162725"/>
                </a:cubicBezTo>
                <a:cubicBezTo>
                  <a:pt x="10265" y="157193"/>
                  <a:pt x="10980" y="149042"/>
                  <a:pt x="8740" y="142321"/>
                </a:cubicBezTo>
                <a:cubicBezTo>
                  <a:pt x="3995" y="128085"/>
                  <a:pt x="-1123" y="113057"/>
                  <a:pt x="239" y="98113"/>
                </a:cubicBezTo>
                <a:cubicBezTo>
                  <a:pt x="1220" y="87344"/>
                  <a:pt x="-2225" y="69624"/>
                  <a:pt x="8174" y="66657"/>
                </a:cubicBezTo>
                <a:cubicBezTo>
                  <a:pt x="11259" y="65777"/>
                  <a:pt x="18009" y="71523"/>
                  <a:pt x="15258" y="73174"/>
                </a:cubicBezTo>
                <a:cubicBezTo>
                  <a:pt x="11077" y="75682"/>
                  <a:pt x="4577" y="65633"/>
                  <a:pt x="6757" y="61272"/>
                </a:cubicBezTo>
                <a:cubicBezTo>
                  <a:pt x="9117" y="56552"/>
                  <a:pt x="12803" y="51605"/>
                  <a:pt x="17809" y="49937"/>
                </a:cubicBezTo>
                <a:cubicBezTo>
                  <a:pt x="23726" y="47965"/>
                  <a:pt x="30515" y="51084"/>
                  <a:pt x="36512" y="49370"/>
                </a:cubicBezTo>
                <a:cubicBezTo>
                  <a:pt x="41272" y="48010"/>
                  <a:pt x="43209" y="42076"/>
                  <a:pt x="46431" y="38318"/>
                </a:cubicBezTo>
                <a:cubicBezTo>
                  <a:pt x="50427" y="33656"/>
                  <a:pt x="57236" y="31982"/>
                  <a:pt x="61167" y="27266"/>
                </a:cubicBezTo>
                <a:cubicBezTo>
                  <a:pt x="65242" y="22378"/>
                  <a:pt x="67651" y="12778"/>
                  <a:pt x="63151" y="8278"/>
                </a:cubicBezTo>
                <a:cubicBezTo>
                  <a:pt x="60164" y="5291"/>
                  <a:pt x="54196" y="3667"/>
                  <a:pt x="50682" y="6011"/>
                </a:cubicBezTo>
                <a:cubicBezTo>
                  <a:pt x="48226" y="7649"/>
                  <a:pt x="47461" y="12707"/>
                  <a:pt x="49548" y="14796"/>
                </a:cubicBezTo>
                <a:cubicBezTo>
                  <a:pt x="55140" y="20393"/>
                  <a:pt x="62113" y="4877"/>
                  <a:pt x="69386" y="1761"/>
                </a:cubicBezTo>
                <a:cubicBezTo>
                  <a:pt x="77027" y="-1513"/>
                  <a:pt x="86076" y="728"/>
                  <a:pt x="94324" y="1761"/>
                </a:cubicBezTo>
                <a:cubicBezTo>
                  <a:pt x="100230" y="2501"/>
                  <a:pt x="106403" y="600"/>
                  <a:pt x="112177" y="2044"/>
                </a:cubicBezTo>
                <a:cubicBezTo>
                  <a:pt x="117956" y="3489"/>
                  <a:pt x="125384" y="4933"/>
                  <a:pt x="128047" y="10262"/>
                </a:cubicBezTo>
                <a:cubicBezTo>
                  <a:pt x="132788" y="19749"/>
                  <a:pt x="128473" y="35324"/>
                  <a:pt x="137682" y="40585"/>
                </a:cubicBezTo>
                <a:cubicBezTo>
                  <a:pt x="142301" y="43224"/>
                  <a:pt x="149661" y="40205"/>
                  <a:pt x="152985" y="36051"/>
                </a:cubicBezTo>
                <a:cubicBezTo>
                  <a:pt x="155529" y="32872"/>
                  <a:pt x="155915" y="25378"/>
                  <a:pt x="152135" y="23865"/>
                </a:cubicBezTo>
                <a:cubicBezTo>
                  <a:pt x="147434" y="21984"/>
                  <a:pt x="143539" y="37372"/>
                  <a:pt x="148451" y="38601"/>
                </a:cubicBezTo>
                <a:cubicBezTo>
                  <a:pt x="156991" y="40737"/>
                  <a:pt x="162681" y="28085"/>
                  <a:pt x="170555" y="24148"/>
                </a:cubicBezTo>
                <a:cubicBezTo>
                  <a:pt x="173854" y="22498"/>
                  <a:pt x="178999" y="22107"/>
                  <a:pt x="181607" y="24715"/>
                </a:cubicBezTo>
                <a:cubicBezTo>
                  <a:pt x="184730" y="27838"/>
                  <a:pt x="186605" y="32362"/>
                  <a:pt x="190392" y="34634"/>
                </a:cubicBezTo>
                <a:cubicBezTo>
                  <a:pt x="194667" y="37199"/>
                  <a:pt x="201604" y="35608"/>
                  <a:pt x="205129" y="32083"/>
                </a:cubicBezTo>
              </a:path>
            </a:pathLst>
          </a:custGeom>
          <a:noFill/>
          <a:ln w="19050">
            <a:solidFill>
              <a:srgbClr val="2bc7b3"/>
            </a:solidFill>
            <a:prstDash val="dot"/>
            <a:round/>
          </a:ln>
        </p:spPr>
        <p:style>
          <a:lnRef idx="0"/>
          <a:fillRef idx="0"/>
          <a:effectRef idx="0"/>
          <a:fontRef idx="minor"/>
        </p:style>
      </p:sp>
      <p:sp>
        <p:nvSpPr>
          <p:cNvPr id="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fr-FR" sz="4400" spc="-1" strike="noStrike">
                <a:latin typeface="Arial"/>
              </a:rPr>
              <a:t>Cliquez pour éditer le format du texte-titre</a:t>
            </a:r>
            <a:endParaRPr b="0" lang="fr-FR" sz="4400" spc="-1" strike="noStrike">
              <a:latin typeface="Arial"/>
            </a:endParaRPr>
          </a:p>
        </p:txBody>
      </p:sp>
      <p:sp>
        <p:nvSpPr>
          <p:cNvPr id="8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fr-FR" sz="4400" spc="-1" strike="noStrike">
                <a:latin typeface="Arial"/>
              </a:rPr>
              <a:t>Cliquez pour éditer le format du texte-titre</a:t>
            </a:r>
            <a:endParaRPr b="0" lang="fr-FR" sz="4400" spc="-1" strike="noStrike">
              <a:latin typeface="Arial"/>
            </a:endParaRPr>
          </a:p>
        </p:txBody>
      </p:sp>
      <p:sp>
        <p:nvSpPr>
          <p:cNvPr id="11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fr-FR" sz="4400" spc="-1" strike="noStrike">
                <a:latin typeface="Arial"/>
              </a:rPr>
              <a:t>Cliquez pour éditer le format du texte-titre</a:t>
            </a:r>
            <a:endParaRPr b="0" lang="fr-FR" sz="4400" spc="-1" strike="noStrike">
              <a:latin typeface="Arial"/>
            </a:endParaRPr>
          </a:p>
        </p:txBody>
      </p:sp>
      <p:sp>
        <p:nvSpPr>
          <p:cNvPr id="15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93" name="Google Shape;21;p5" descr=""/>
          <p:cNvPicPr/>
          <p:nvPr/>
        </p:nvPicPr>
        <p:blipFill>
          <a:blip r:embed="rId3">
            <a:alphaModFix amt="80000"/>
          </a:blip>
          <a:stretch/>
        </p:blipFill>
        <p:spPr>
          <a:xfrm>
            <a:off x="1782720" y="1894680"/>
            <a:ext cx="7359840" cy="880560"/>
          </a:xfrm>
          <a:prstGeom prst="rect">
            <a:avLst/>
          </a:prstGeom>
          <a:ln w="0">
            <a:noFill/>
          </a:ln>
        </p:spPr>
      </p:pic>
      <p:pic>
        <p:nvPicPr>
          <p:cNvPr id="194" name="Google Shape;22;p5" descr=""/>
          <p:cNvPicPr/>
          <p:nvPr/>
        </p:nvPicPr>
        <p:blipFill>
          <a:blip r:embed="rId4">
            <a:alphaModFix amt="80000"/>
          </a:blip>
          <a:stretch/>
        </p:blipFill>
        <p:spPr>
          <a:xfrm>
            <a:off x="1577880" y="3595320"/>
            <a:ext cx="7564320" cy="880560"/>
          </a:xfrm>
          <a:prstGeom prst="rect">
            <a:avLst/>
          </a:prstGeom>
          <a:ln w="0">
            <a:noFill/>
          </a:ln>
        </p:spPr>
      </p:pic>
      <p:sp>
        <p:nvSpPr>
          <p:cNvPr id="195"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fr-FR" sz="1800" spc="-1" strike="noStrike">
                <a:latin typeface="Arial"/>
              </a:rPr>
              <a:t>Cliquez pour éditer le format du texte-titre</a:t>
            </a:r>
            <a:endParaRPr b="0" lang="fr-FR" sz="1800" spc="-1" strike="noStrike">
              <a:latin typeface="Arial"/>
            </a:endParaRPr>
          </a:p>
        </p:txBody>
      </p:sp>
      <p:sp>
        <p:nvSpPr>
          <p:cNvPr id="196"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fontScale="86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
        <p:nvSpPr>
          <p:cNvPr id="197"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fontScale="86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fr-FR" sz="4400" spc="-1" strike="noStrike">
                <a:latin typeface="Arial"/>
              </a:rPr>
              <a:t>Cliquez pour éditer le format du texte-titre</a:t>
            </a:r>
            <a:endParaRPr b="0" lang="fr-FR" sz="4400" spc="-1" strike="noStrike">
              <a:latin typeface="Arial"/>
            </a:endParaRPr>
          </a:p>
        </p:txBody>
      </p:sp>
      <p:sp>
        <p:nvSpPr>
          <p:cNvPr id="23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72" name="Google Shape;128;p19"/>
          <p:cNvSpPr/>
          <p:nvPr/>
        </p:nvSpPr>
        <p:spPr>
          <a:xfrm>
            <a:off x="2490480" y="-171360"/>
            <a:ext cx="5666760" cy="5590080"/>
          </a:xfrm>
          <a:custGeom>
            <a:avLst/>
            <a:gdLst>
              <a:gd name="textAreaLeft" fmla="*/ 0 w 5666760"/>
              <a:gd name="textAreaRight" fmla="*/ 5667840 w 5666760"/>
              <a:gd name="textAreaTop" fmla="*/ 0 h 5590080"/>
              <a:gd name="textAreaBottom" fmla="*/ 5591160 h 5590080"/>
            </a:gdLst>
            <a:ahLst/>
            <a:rect l="textAreaLeft" t="textAreaTop" r="textAreaRight" b="textAreaBottom"/>
            <a:pathLst>
              <a:path w="186195" h="223680">
                <a:moveTo>
                  <a:pt x="186195" y="0"/>
                </a:moveTo>
                <a:cubicBezTo>
                  <a:pt x="175379" y="4331"/>
                  <a:pt x="162583" y="3254"/>
                  <a:pt x="152398" y="8910"/>
                </a:cubicBezTo>
                <a:cubicBezTo>
                  <a:pt x="144683" y="13194"/>
                  <a:pt x="138187" y="25830"/>
                  <a:pt x="142566" y="33491"/>
                </a:cubicBezTo>
                <a:cubicBezTo>
                  <a:pt x="144929" y="37624"/>
                  <a:pt x="151517" y="39442"/>
                  <a:pt x="156085" y="38099"/>
                </a:cubicBezTo>
                <a:cubicBezTo>
                  <a:pt x="159034" y="37232"/>
                  <a:pt x="160312" y="33161"/>
                  <a:pt x="160693" y="30111"/>
                </a:cubicBezTo>
                <a:cubicBezTo>
                  <a:pt x="161228" y="25827"/>
                  <a:pt x="159290" y="20638"/>
                  <a:pt x="155777" y="18128"/>
                </a:cubicBezTo>
                <a:cubicBezTo>
                  <a:pt x="151462" y="15045"/>
                  <a:pt x="145371" y="14706"/>
                  <a:pt x="140108" y="15363"/>
                </a:cubicBezTo>
                <a:cubicBezTo>
                  <a:pt x="131090" y="16489"/>
                  <a:pt x="121606" y="24109"/>
                  <a:pt x="119214" y="32876"/>
                </a:cubicBezTo>
                <a:cubicBezTo>
                  <a:pt x="116357" y="43350"/>
                  <a:pt x="122337" y="55144"/>
                  <a:pt x="118907" y="65445"/>
                </a:cubicBezTo>
                <a:cubicBezTo>
                  <a:pt x="117127" y="70790"/>
                  <a:pt x="109127" y="71147"/>
                  <a:pt x="103852" y="73126"/>
                </a:cubicBezTo>
                <a:cubicBezTo>
                  <a:pt x="99512" y="74754"/>
                  <a:pt x="96405" y="78984"/>
                  <a:pt x="94020" y="82958"/>
                </a:cubicBezTo>
                <a:cubicBezTo>
                  <a:pt x="82885" y="101509"/>
                  <a:pt x="98698" y="125977"/>
                  <a:pt x="101086" y="147481"/>
                </a:cubicBezTo>
                <a:cubicBezTo>
                  <a:pt x="102278" y="158217"/>
                  <a:pt x="93453" y="180689"/>
                  <a:pt x="84188" y="175134"/>
                </a:cubicBezTo>
                <a:cubicBezTo>
                  <a:pt x="79613" y="172391"/>
                  <a:pt x="81778" y="163323"/>
                  <a:pt x="85109" y="159157"/>
                </a:cubicBezTo>
                <a:cubicBezTo>
                  <a:pt x="88010" y="155529"/>
                  <a:pt x="94474" y="153699"/>
                  <a:pt x="98628" y="155777"/>
                </a:cubicBezTo>
                <a:cubicBezTo>
                  <a:pt x="108508" y="160720"/>
                  <a:pt x="109714" y="178464"/>
                  <a:pt x="104773" y="188346"/>
                </a:cubicBezTo>
                <a:cubicBezTo>
                  <a:pt x="100737" y="196418"/>
                  <a:pt x="85878" y="197124"/>
                  <a:pt x="78042" y="192647"/>
                </a:cubicBezTo>
                <a:cubicBezTo>
                  <a:pt x="68973" y="187466"/>
                  <a:pt x="60183" y="179996"/>
                  <a:pt x="49775" y="179128"/>
                </a:cubicBezTo>
                <a:cubicBezTo>
                  <a:pt x="36118" y="177989"/>
                  <a:pt x="20139" y="181422"/>
                  <a:pt x="10447" y="191111"/>
                </a:cubicBezTo>
                <a:cubicBezTo>
                  <a:pt x="2384" y="199172"/>
                  <a:pt x="0" y="212279"/>
                  <a:pt x="0" y="223680"/>
                </a:cubicBezTo>
              </a:path>
            </a:pathLst>
          </a:custGeom>
          <a:noFill/>
          <a:ln w="19050">
            <a:solidFill>
              <a:srgbClr val="2bc7b3"/>
            </a:solidFill>
            <a:prstDash val="dot"/>
            <a:round/>
          </a:ln>
        </p:spPr>
        <p:style>
          <a:lnRef idx="0"/>
          <a:fillRef idx="0"/>
          <a:effectRef idx="0"/>
          <a:fontRef idx="minor"/>
        </p:style>
      </p:sp>
      <p:sp>
        <p:nvSpPr>
          <p:cNvPr id="2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fr-FR" sz="4400" spc="-1" strike="noStrike">
                <a:latin typeface="Arial"/>
              </a:rPr>
              <a:t>Cliquez pour éditer le format du texte-titre</a:t>
            </a:r>
            <a:endParaRPr b="0" lang="fr-FR" sz="4400" spc="-1" strike="noStrike">
              <a:latin typeface="Arial"/>
            </a:endParaRPr>
          </a:p>
        </p:txBody>
      </p:sp>
      <p:sp>
        <p:nvSpPr>
          <p:cNvPr id="27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fr-FR" sz="4400" spc="-1" strike="noStrike">
                <a:latin typeface="Arial"/>
              </a:rPr>
              <a:t>Cliquez pour éditer le format du texte-titre</a:t>
            </a:r>
            <a:endParaRPr b="0" lang="fr-FR" sz="4400" spc="-1" strike="noStrike">
              <a:latin typeface="Arial"/>
            </a:endParaRPr>
          </a:p>
        </p:txBody>
      </p:sp>
      <p:sp>
        <p:nvSpPr>
          <p:cNvPr id="31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slideLayout" Target="../slideLayouts/slideLayout64.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1.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slideLayout" Target="../slideLayouts/slideLayout64.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1.png"/><Relationship Id="rId3" Type="http://schemas.openxmlformats.org/officeDocument/2006/relationships/image" Target="../media/image30.png"/><Relationship Id="rId4" Type="http://schemas.openxmlformats.org/officeDocument/2006/relationships/slideLayout" Target="../slideLayouts/slideLayout64.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1.png"/><Relationship Id="rId3" Type="http://schemas.openxmlformats.org/officeDocument/2006/relationships/image" Target="../media/image31.png"/><Relationship Id="rId4" Type="http://schemas.openxmlformats.org/officeDocument/2006/relationships/slideLayout" Target="../slideLayouts/slideLayout64.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64.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4.png"/><Relationship Id="rId3"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41.png"/><Relationship Id="rId3" Type="http://schemas.openxmlformats.org/officeDocument/2006/relationships/slideLayout" Target="../slideLayouts/slideLayout85.xml"/>
</Relationships>
</file>

<file path=ppt/slides/_rels/slide1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42.png"/><Relationship Id="rId3" Type="http://schemas.openxmlformats.org/officeDocument/2006/relationships/slideLayout" Target="../slideLayouts/slideLayout85.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43.png"/><Relationship Id="rId3" Type="http://schemas.openxmlformats.org/officeDocument/2006/relationships/slideLayout" Target="../slideLayouts/slideLayout85.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slideLayout" Target="../slideLayouts/slideLayout97.xml"/>
</Relationships>
</file>

<file path=ppt/slides/_rels/slide2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97.xml"/>
</Relationships>
</file>

<file path=ppt/slides/_rels/slide2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97.xml"/>
</Relationships>
</file>

<file path=ppt/slides/_rels/slide2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97.xml"/>
</Relationships>
</file>

<file path=ppt/slides/_rels/slide2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slideLayout" Target="../slideLayouts/slideLayout97.xml"/>
</Relationships>
</file>

<file path=ppt/slides/_rels/slide2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97.xml"/>
</Relationships>
</file>

<file path=ppt/slides/_rels/slide29.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97.xml"/>
</Relationships>
</file>

<file path=ppt/slides/_rels/slide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97.xml"/>
</Relationships>
</file>

<file path=ppt/slides/_rels/slide3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97.xml"/>
</Relationships>
</file>

<file path=ppt/slides/_rels/slide3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97.xml"/>
</Relationships>
</file>

<file path=ppt/slides/_rels/slide33.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97.xml"/>
</Relationships>
</file>

<file path=ppt/slides/_rels/slide3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97.xml"/>
</Relationships>
</file>

<file path=ppt/slides/_rels/slide3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97.xml"/>
</Relationships>
</file>

<file path=ppt/slides/_rels/slide36.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slideLayout" Target="../slideLayouts/slideLayout97.xml"/>
</Relationships>
</file>

<file path=ppt/slides/_rels/slide3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97.xml"/>
</Relationships>
</file>

<file path=ppt/slides/_rels/slide38.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97.xml"/>
</Relationships>
</file>

<file path=ppt/slides/_rels/slide3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97.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97.xml"/>
</Relationships>
</file>

<file path=ppt/slides/_rels/slide4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97.xml"/>
</Relationships>
</file>

<file path=ppt/slides/_rels/slide4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97.xml"/>
</Relationships>
</file>

<file path=ppt/slides/_rels/slide4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97.xml"/>
</Relationships>
</file>

<file path=ppt/slides/_rels/slide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7.xml"/>
</Relationships>
</file>

<file path=ppt/slides/_rels/slide4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97.xml"/>
</Relationships>
</file>

<file path=ppt/slides/_rels/slide4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slideLayout" Target="../slideLayouts/slideLayout97.xml"/>
</Relationships>
</file>

<file path=ppt/slides/_rels/slide47.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97.xml"/>
</Relationships>
</file>

<file path=ppt/slides/_rels/slide48.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slideLayout" Target="../slideLayouts/slideLayout97.xml"/>
</Relationships>
</file>

<file path=ppt/slides/_rels/slide49.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97.xml"/>
</Relationships>
</file>

<file path=ppt/slides/_rels/slide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97.xml"/>
</Relationships>
</file>

<file path=ppt/slides/_rels/slide51.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97.xml"/>
</Relationships>
</file>

<file path=ppt/slides/_rels/slide52.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97.xml"/>
</Relationships>
</file>

<file path=ppt/slides/_rels/slide53.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slideLayout" Target="../slideLayouts/slideLayout97.xml"/>
</Relationships>
</file>

<file path=ppt/slides/_rels/slide54.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image" Target="../media/image125.png"/><Relationship Id="rId9" Type="http://schemas.openxmlformats.org/officeDocument/2006/relationships/image" Target="../media/image126.png"/><Relationship Id="rId10" Type="http://schemas.openxmlformats.org/officeDocument/2006/relationships/slideLayout" Target="../slideLayouts/slideLayout97.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slideLayout" Target="../slideLayouts/slideLayout64.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1.png"/><Relationship Id="rId3" Type="http://schemas.openxmlformats.org/officeDocument/2006/relationships/image" Target="../media/image20.png"/><Relationship Id="rId4" Type="http://schemas.openxmlformats.org/officeDocument/2006/relationships/slideLayout" Target="../slideLayouts/slideLayout64.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1.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64.xml"/>
</Relationships>
</file>

<file path=ppt/slides/_rels/slide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179640" y="767880"/>
            <a:ext cx="8818920" cy="959760"/>
          </a:xfrm>
          <a:prstGeom prst="rect">
            <a:avLst/>
          </a:prstGeom>
          <a:noFill/>
          <a:ln w="0">
            <a:noFill/>
          </a:ln>
        </p:spPr>
        <p:txBody>
          <a:bodyPr lIns="0" rIns="0" tIns="91440" bIns="91440" anchor="ctr">
            <a:noAutofit/>
          </a:bodyPr>
          <a:p>
            <a:pPr indent="0" algn="ctr">
              <a:lnSpc>
                <a:spcPct val="100000"/>
              </a:lnSpc>
              <a:buNone/>
              <a:tabLst>
                <a:tab algn="l" pos="0"/>
              </a:tabLst>
            </a:pPr>
            <a:r>
              <a:rPr b="0" lang="en" sz="2400" spc="-1" strike="noStrike">
                <a:solidFill>
                  <a:srgbClr val="000000"/>
                </a:solidFill>
                <a:latin typeface="Merienda One"/>
                <a:ea typeface="Merienda One"/>
              </a:rPr>
              <a:t>Projet 3 : Concevez une application de santé publique</a:t>
            </a:r>
            <a:endParaRPr b="0" lang="fr-FR" sz="2400" spc="-1" strike="noStrike">
              <a:latin typeface="Arial"/>
            </a:endParaRPr>
          </a:p>
        </p:txBody>
      </p:sp>
      <p:sp>
        <p:nvSpPr>
          <p:cNvPr id="350" name="PlaceHolder 2"/>
          <p:cNvSpPr>
            <a:spLocks noGrp="1"/>
          </p:cNvSpPr>
          <p:nvPr>
            <p:ph type="subTitle"/>
          </p:nvPr>
        </p:nvSpPr>
        <p:spPr>
          <a:xfrm>
            <a:off x="7627680" y="4551120"/>
            <a:ext cx="1514880" cy="487440"/>
          </a:xfrm>
          <a:prstGeom prst="rect">
            <a:avLst/>
          </a:prstGeom>
          <a:noFill/>
          <a:ln w="0">
            <a:noFill/>
          </a:ln>
        </p:spPr>
        <p:txBody>
          <a:bodyPr lIns="0" rIns="0" tIns="91440" bIns="91440" anchor="t">
            <a:noAutofit/>
          </a:bodyPr>
          <a:p>
            <a:pPr indent="0" algn="ctr">
              <a:lnSpc>
                <a:spcPct val="100000"/>
              </a:lnSpc>
              <a:buNone/>
              <a:tabLst>
                <a:tab algn="l" pos="0"/>
              </a:tabLst>
            </a:pPr>
            <a:r>
              <a:rPr b="0" lang="en" sz="800" spc="-1" strike="noStrike">
                <a:solidFill>
                  <a:schemeClr val="dk2"/>
                </a:solidFill>
                <a:latin typeface="DM Sans"/>
                <a:ea typeface="DM Sans"/>
              </a:rPr>
              <a:t>Openclassrooms </a:t>
            </a:r>
            <a:endParaRPr b="0" lang="fr-FR" sz="800" spc="-1" strike="noStrike">
              <a:latin typeface="Arial"/>
            </a:endParaRPr>
          </a:p>
          <a:p>
            <a:pPr indent="0" algn="ctr">
              <a:lnSpc>
                <a:spcPct val="100000"/>
              </a:lnSpc>
              <a:buNone/>
              <a:tabLst>
                <a:tab algn="l" pos="0"/>
              </a:tabLst>
            </a:pPr>
            <a:r>
              <a:rPr b="0" lang="en" sz="800" spc="-1" strike="noStrike">
                <a:solidFill>
                  <a:schemeClr val="dk2"/>
                </a:solidFill>
                <a:latin typeface="DM Sans"/>
                <a:ea typeface="DM Sans"/>
              </a:rPr>
              <a:t>Formation Data Scientist</a:t>
            </a:r>
            <a:endParaRPr b="0" lang="fr-FR" sz="800" spc="-1" strike="noStrike">
              <a:latin typeface="Arial"/>
            </a:endParaRPr>
          </a:p>
          <a:p>
            <a:pPr indent="0" algn="ctr">
              <a:lnSpc>
                <a:spcPct val="100000"/>
              </a:lnSpc>
              <a:buNone/>
              <a:tabLst>
                <a:tab algn="l" pos="0"/>
              </a:tabLst>
            </a:pPr>
            <a:r>
              <a:rPr b="0" lang="en" sz="800" spc="-1" strike="noStrike">
                <a:solidFill>
                  <a:schemeClr val="dk2"/>
                </a:solidFill>
                <a:latin typeface="DM Sans"/>
                <a:ea typeface="DM Sans"/>
              </a:rPr>
              <a:t>Serge Davister , février 2023</a:t>
            </a:r>
            <a:endParaRPr b="0" lang="fr-FR" sz="800" spc="-1" strike="noStrike">
              <a:latin typeface="Arial"/>
            </a:endParaRPr>
          </a:p>
          <a:p>
            <a:pPr indent="0" algn="ctr">
              <a:lnSpc>
                <a:spcPct val="100000"/>
              </a:lnSpc>
              <a:buNone/>
              <a:tabLst>
                <a:tab algn="l" pos="0"/>
              </a:tabLst>
            </a:pPr>
            <a:endParaRPr b="0" lang="fr-FR" sz="1600" spc="-1" strike="noStrike">
              <a:latin typeface="Arial"/>
            </a:endParaRPr>
          </a:p>
          <a:p>
            <a:pPr indent="0" algn="ctr">
              <a:lnSpc>
                <a:spcPct val="100000"/>
              </a:lnSpc>
              <a:buNone/>
              <a:tabLst>
                <a:tab algn="l" pos="0"/>
              </a:tabLst>
            </a:pPr>
            <a:endParaRPr b="0" lang="fr-FR" sz="1600" spc="-1" strike="noStrike">
              <a:latin typeface="Arial"/>
            </a:endParaRPr>
          </a:p>
        </p:txBody>
      </p:sp>
      <p:sp>
        <p:nvSpPr>
          <p:cNvPr id="351" name="Google Shape;202;p30"/>
          <p:cNvSpPr/>
          <p:nvPr/>
        </p:nvSpPr>
        <p:spPr>
          <a:xfrm>
            <a:off x="-167400" y="2257560"/>
            <a:ext cx="9378720" cy="2781360"/>
          </a:xfrm>
          <a:custGeom>
            <a:avLst/>
            <a:gdLst>
              <a:gd name="textAreaLeft" fmla="*/ 0 w 9378720"/>
              <a:gd name="textAreaRight" fmla="*/ 9380160 w 9378720"/>
              <a:gd name="textAreaTop" fmla="*/ 0 h 2781360"/>
              <a:gd name="textAreaBottom" fmla="*/ 2782800 h 2781360"/>
            </a:gdLst>
            <a:ahLst/>
            <a:rect l="textAreaLeft" t="textAreaTop" r="textAreaRight" b="textAreaBottom"/>
            <a:pathLst>
              <a:path w="375206" h="111299">
                <a:moveTo>
                  <a:pt x="0" y="90709"/>
                </a:moveTo>
                <a:cubicBezTo>
                  <a:pt x="6329" y="106527"/>
                  <a:pt x="39575" y="119338"/>
                  <a:pt x="49026" y="105162"/>
                </a:cubicBezTo>
                <a:cubicBezTo>
                  <a:pt x="55943" y="94787"/>
                  <a:pt x="57650" y="77024"/>
                  <a:pt x="49310" y="67755"/>
                </a:cubicBezTo>
                <a:cubicBezTo>
                  <a:pt x="46290" y="64398"/>
                  <a:pt x="40146" y="61747"/>
                  <a:pt x="36274" y="64070"/>
                </a:cubicBezTo>
                <a:cubicBezTo>
                  <a:pt x="32790" y="66160"/>
                  <a:pt x="32356" y="74438"/>
                  <a:pt x="35990" y="76256"/>
                </a:cubicBezTo>
                <a:cubicBezTo>
                  <a:pt x="39196" y="77860"/>
                  <a:pt x="45209" y="76303"/>
                  <a:pt x="46192" y="72856"/>
                </a:cubicBezTo>
                <a:cubicBezTo>
                  <a:pt x="48800" y="63715"/>
                  <a:pt x="45590" y="52405"/>
                  <a:pt x="51293" y="44800"/>
                </a:cubicBezTo>
                <a:cubicBezTo>
                  <a:pt x="55528" y="39153"/>
                  <a:pt x="65953" y="43235"/>
                  <a:pt x="71697" y="39132"/>
                </a:cubicBezTo>
                <a:cubicBezTo>
                  <a:pt x="76196" y="35919"/>
                  <a:pt x="74624" y="28347"/>
                  <a:pt x="77365" y="23546"/>
                </a:cubicBezTo>
                <a:cubicBezTo>
                  <a:pt x="81118" y="16974"/>
                  <a:pt x="90516" y="13507"/>
                  <a:pt x="98053" y="14194"/>
                </a:cubicBezTo>
                <a:cubicBezTo>
                  <a:pt x="104833" y="14812"/>
                  <a:pt x="110068" y="20611"/>
                  <a:pt x="115906" y="24113"/>
                </a:cubicBezTo>
                <a:cubicBezTo>
                  <a:pt x="123137" y="28451"/>
                  <a:pt x="132526" y="29749"/>
                  <a:pt x="140844" y="28364"/>
                </a:cubicBezTo>
                <a:cubicBezTo>
                  <a:pt x="143145" y="27981"/>
                  <a:pt x="146795" y="27013"/>
                  <a:pt x="146795" y="24680"/>
                </a:cubicBezTo>
                <a:cubicBezTo>
                  <a:pt x="146795" y="21369"/>
                  <a:pt x="137345" y="21968"/>
                  <a:pt x="136877" y="25246"/>
                </a:cubicBezTo>
                <a:cubicBezTo>
                  <a:pt x="135982" y="31523"/>
                  <a:pt x="141053" y="40486"/>
                  <a:pt x="147362" y="41116"/>
                </a:cubicBezTo>
                <a:cubicBezTo>
                  <a:pt x="161370" y="42515"/>
                  <a:pt x="168513" y="21515"/>
                  <a:pt x="181652" y="16461"/>
                </a:cubicBezTo>
                <a:cubicBezTo>
                  <a:pt x="190602" y="13018"/>
                  <a:pt x="199871" y="23325"/>
                  <a:pt x="207440" y="29214"/>
                </a:cubicBezTo>
                <a:cubicBezTo>
                  <a:pt x="214089" y="34387"/>
                  <a:pt x="222405" y="21357"/>
                  <a:pt x="229261" y="16461"/>
                </a:cubicBezTo>
                <a:cubicBezTo>
                  <a:pt x="232522" y="14132"/>
                  <a:pt x="237181" y="14319"/>
                  <a:pt x="241164" y="14761"/>
                </a:cubicBezTo>
                <a:cubicBezTo>
                  <a:pt x="247819" y="15500"/>
                  <a:pt x="254756" y="16880"/>
                  <a:pt x="260434" y="20429"/>
                </a:cubicBezTo>
                <a:cubicBezTo>
                  <a:pt x="266325" y="24111"/>
                  <a:pt x="274582" y="36592"/>
                  <a:pt x="268369" y="39699"/>
                </a:cubicBezTo>
                <a:cubicBezTo>
                  <a:pt x="265874" y="40946"/>
                  <a:pt x="262479" y="38097"/>
                  <a:pt x="261001" y="35732"/>
                </a:cubicBezTo>
                <a:cubicBezTo>
                  <a:pt x="256995" y="29323"/>
                  <a:pt x="263445" y="20159"/>
                  <a:pt x="268086" y="14194"/>
                </a:cubicBezTo>
                <a:cubicBezTo>
                  <a:pt x="273627" y="7072"/>
                  <a:pt x="282500" y="-1582"/>
                  <a:pt x="291323" y="308"/>
                </a:cubicBezTo>
                <a:cubicBezTo>
                  <a:pt x="298407" y="1826"/>
                  <a:pt x="305753" y="7321"/>
                  <a:pt x="308043" y="14194"/>
                </a:cubicBezTo>
                <a:cubicBezTo>
                  <a:pt x="310304" y="20979"/>
                  <a:pt x="307521" y="30108"/>
                  <a:pt x="312578" y="35165"/>
                </a:cubicBezTo>
                <a:cubicBezTo>
                  <a:pt x="315854" y="38441"/>
                  <a:pt x="321894" y="34972"/>
                  <a:pt x="326464" y="35732"/>
                </a:cubicBezTo>
                <a:cubicBezTo>
                  <a:pt x="330006" y="36321"/>
                  <a:pt x="331994" y="40996"/>
                  <a:pt x="332698" y="44517"/>
                </a:cubicBezTo>
                <a:cubicBezTo>
                  <a:pt x="335520" y="58621"/>
                  <a:pt x="322759" y="80459"/>
                  <a:pt x="335249" y="87592"/>
                </a:cubicBezTo>
                <a:cubicBezTo>
                  <a:pt x="339013" y="89742"/>
                  <a:pt x="345147" y="88304"/>
                  <a:pt x="348001" y="85041"/>
                </a:cubicBezTo>
                <a:cubicBezTo>
                  <a:pt x="350508" y="82175"/>
                  <a:pt x="350340" y="74331"/>
                  <a:pt x="346584" y="73706"/>
                </a:cubicBezTo>
                <a:cubicBezTo>
                  <a:pt x="340717" y="72729"/>
                  <a:pt x="339062" y="84619"/>
                  <a:pt x="340350" y="90426"/>
                </a:cubicBezTo>
                <a:cubicBezTo>
                  <a:pt x="341094" y="93779"/>
                  <a:pt x="345700" y="95810"/>
                  <a:pt x="349135" y="95810"/>
                </a:cubicBezTo>
                <a:cubicBezTo>
                  <a:pt x="360348" y="95810"/>
                  <a:pt x="366617" y="80297"/>
                  <a:pt x="370389" y="69738"/>
                </a:cubicBezTo>
                <a:cubicBezTo>
                  <a:pt x="372340" y="64276"/>
                  <a:pt x="375206" y="58818"/>
                  <a:pt x="375206" y="53018"/>
                </a:cubicBezTo>
              </a:path>
            </a:pathLst>
          </a:custGeom>
          <a:noFill/>
          <a:ln w="19050">
            <a:solidFill>
              <a:srgbClr val="2bc7b3"/>
            </a:solidFill>
            <a:prstDash val="dot"/>
            <a:round/>
          </a:ln>
        </p:spPr>
        <p:style>
          <a:lnRef idx="0"/>
          <a:fillRef idx="0"/>
          <a:effectRef idx="0"/>
          <a:fontRef idx="minor"/>
        </p:style>
      </p:sp>
      <p:pic>
        <p:nvPicPr>
          <p:cNvPr id="352" name="" descr=""/>
          <p:cNvPicPr/>
          <p:nvPr/>
        </p:nvPicPr>
        <p:blipFill>
          <a:blip r:embed="rId1">
            <a:alphaModFix amt="80000"/>
          </a:blip>
          <a:stretch/>
        </p:blipFill>
        <p:spPr>
          <a:xfrm>
            <a:off x="1933920" y="2050200"/>
            <a:ext cx="5085360" cy="1351440"/>
          </a:xfrm>
          <a:prstGeom prst="rect">
            <a:avLst/>
          </a:prstGeom>
          <a:ln w="3600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0" name="Google Shape;257;p 1" descr=""/>
          <p:cNvPicPr/>
          <p:nvPr/>
        </p:nvPicPr>
        <p:blipFill>
          <a:blip r:embed="rId1">
            <a:alphaModFix amt="80000"/>
          </a:blip>
          <a:srcRect l="79" t="0" r="79" b="0"/>
          <a:stretch/>
        </p:blipFill>
        <p:spPr>
          <a:xfrm rot="6009000">
            <a:off x="1072800" y="3482280"/>
            <a:ext cx="1100520" cy="923760"/>
          </a:xfrm>
          <a:prstGeom prst="rect">
            <a:avLst/>
          </a:prstGeom>
          <a:ln w="0">
            <a:noFill/>
          </a:ln>
        </p:spPr>
      </p:pic>
      <p:pic>
        <p:nvPicPr>
          <p:cNvPr id="411" name="Google Shape;258;p 1" descr=""/>
          <p:cNvPicPr/>
          <p:nvPr/>
        </p:nvPicPr>
        <p:blipFill>
          <a:blip r:embed="rId2">
            <a:alphaModFix amt="80000"/>
          </a:blip>
          <a:srcRect l="0" t="21" r="0" b="11"/>
          <a:stretch/>
        </p:blipFill>
        <p:spPr>
          <a:xfrm>
            <a:off x="1245240" y="1671480"/>
            <a:ext cx="945000" cy="1023840"/>
          </a:xfrm>
          <a:prstGeom prst="rect">
            <a:avLst/>
          </a:prstGeom>
          <a:ln w="0">
            <a:noFill/>
          </a:ln>
        </p:spPr>
      </p:pic>
      <p:sp>
        <p:nvSpPr>
          <p:cNvPr id="412" name="PlaceHolder 1"/>
          <p:cNvSpPr>
            <a:spLocks noGrp="1"/>
          </p:cNvSpPr>
          <p:nvPr>
            <p:ph type="subTitle"/>
          </p:nvPr>
        </p:nvSpPr>
        <p:spPr>
          <a:xfrm>
            <a:off x="899640" y="249480"/>
            <a:ext cx="7559280" cy="469440"/>
          </a:xfrm>
          <a:prstGeom prst="rect">
            <a:avLst/>
          </a:prstGeom>
          <a:noFill/>
          <a:ln w="0">
            <a:noFill/>
          </a:ln>
        </p:spPr>
        <p:txBody>
          <a:bodyPr lIns="0" rIns="0" tIns="91440" bIns="91440" anchor="t">
            <a:noAutofit/>
          </a:bodyPr>
          <a:p>
            <a:pPr>
              <a:lnSpc>
                <a:spcPct val="100000"/>
              </a:lnSpc>
              <a:spcAft>
                <a:spcPts val="1199"/>
              </a:spcAft>
              <a:tabLst>
                <a:tab algn="l" pos="0"/>
              </a:tabLst>
            </a:pPr>
            <a:r>
              <a:rPr b="0" lang="en" sz="2100" spc="-1" strike="noStrike">
                <a:solidFill>
                  <a:schemeClr val="accent2"/>
                </a:solidFill>
                <a:latin typeface="Merienda One"/>
                <a:ea typeface="Merienda One"/>
              </a:rPr>
              <a:t> </a:t>
            </a:r>
            <a:r>
              <a:rPr b="0" lang="en" sz="1800" spc="-1" strike="noStrike">
                <a:solidFill>
                  <a:schemeClr val="accent2"/>
                </a:solidFill>
                <a:latin typeface="Merienda One"/>
                <a:ea typeface="Merienda One"/>
              </a:rPr>
              <a:t>Heatmap des valeurs manquantes après sélection du pays</a:t>
            </a:r>
            <a:endParaRPr b="0" lang="fr-FR" sz="1800" spc="-1" strike="noStrike">
              <a:latin typeface="Arial"/>
            </a:endParaRPr>
          </a:p>
        </p:txBody>
      </p:sp>
      <p:sp>
        <p:nvSpPr>
          <p:cNvPr id="413" name="Google Shape;264;p 1"/>
          <p:cNvSpPr/>
          <p:nvPr/>
        </p:nvSpPr>
        <p:spPr>
          <a:xfrm>
            <a:off x="571320" y="-46800"/>
            <a:ext cx="2092680" cy="5269680"/>
          </a:xfrm>
          <a:custGeom>
            <a:avLst/>
            <a:gdLst>
              <a:gd name="textAreaLeft" fmla="*/ 0 w 2092680"/>
              <a:gd name="textAreaRight" fmla="*/ 2093760 w 2092680"/>
              <a:gd name="textAreaTop" fmla="*/ 0 h 5269680"/>
              <a:gd name="textAreaBottom" fmla="*/ 5271120 h 5269680"/>
            </a:gdLst>
            <a:ahLst/>
            <a:rect l="textAreaLeft" t="textAreaTop" r="textAreaRight" b="textAreaBottom"/>
            <a:pathLst>
              <a:path w="83786" h="210841">
                <a:moveTo>
                  <a:pt x="1886" y="0"/>
                </a:moveTo>
                <a:cubicBezTo>
                  <a:pt x="15580" y="2735"/>
                  <a:pt x="29056" y="16466"/>
                  <a:pt x="30792" y="30322"/>
                </a:cubicBezTo>
                <a:cubicBezTo>
                  <a:pt x="31759" y="38043"/>
                  <a:pt x="17216" y="48057"/>
                  <a:pt x="11238" y="43075"/>
                </a:cubicBezTo>
                <a:cubicBezTo>
                  <a:pt x="8970" y="41185"/>
                  <a:pt x="8017" y="36378"/>
                  <a:pt x="10105" y="34290"/>
                </a:cubicBezTo>
                <a:cubicBezTo>
                  <a:pt x="12633" y="31762"/>
                  <a:pt x="17042" y="31580"/>
                  <a:pt x="20590" y="32023"/>
                </a:cubicBezTo>
                <a:cubicBezTo>
                  <a:pt x="27420" y="32876"/>
                  <a:pt x="35518" y="40201"/>
                  <a:pt x="34759" y="47042"/>
                </a:cubicBezTo>
                <a:cubicBezTo>
                  <a:pt x="33616" y="57343"/>
                  <a:pt x="20614" y="62198"/>
                  <a:pt x="13789" y="69997"/>
                </a:cubicBezTo>
                <a:cubicBezTo>
                  <a:pt x="5614" y="79338"/>
                  <a:pt x="1811" y="95147"/>
                  <a:pt x="6704" y="106554"/>
                </a:cubicBezTo>
                <a:cubicBezTo>
                  <a:pt x="8729" y="111275"/>
                  <a:pt x="14757" y="116018"/>
                  <a:pt x="19740" y="114772"/>
                </a:cubicBezTo>
                <a:cubicBezTo>
                  <a:pt x="22207" y="114155"/>
                  <a:pt x="23134" y="109520"/>
                  <a:pt x="21723" y="107404"/>
                </a:cubicBezTo>
                <a:cubicBezTo>
                  <a:pt x="18957" y="103257"/>
                  <a:pt x="11344" y="102432"/>
                  <a:pt x="6987" y="104853"/>
                </a:cubicBezTo>
                <a:cubicBezTo>
                  <a:pt x="1988" y="107631"/>
                  <a:pt x="-1035" y="115206"/>
                  <a:pt x="469" y="120723"/>
                </a:cubicBezTo>
                <a:cubicBezTo>
                  <a:pt x="3951" y="133494"/>
                  <a:pt x="26972" y="123739"/>
                  <a:pt x="40144" y="122424"/>
                </a:cubicBezTo>
                <a:cubicBezTo>
                  <a:pt x="48562" y="121583"/>
                  <a:pt x="58465" y="127327"/>
                  <a:pt x="62248" y="134893"/>
                </a:cubicBezTo>
                <a:cubicBezTo>
                  <a:pt x="64554" y="139505"/>
                  <a:pt x="66820" y="145583"/>
                  <a:pt x="64515" y="150196"/>
                </a:cubicBezTo>
                <a:cubicBezTo>
                  <a:pt x="62374" y="154480"/>
                  <a:pt x="54208" y="157062"/>
                  <a:pt x="50629" y="153880"/>
                </a:cubicBezTo>
                <a:cubicBezTo>
                  <a:pt x="48063" y="151599"/>
                  <a:pt x="49065" y="145382"/>
                  <a:pt x="52046" y="143678"/>
                </a:cubicBezTo>
                <a:cubicBezTo>
                  <a:pt x="55922" y="141462"/>
                  <a:pt x="61650" y="142619"/>
                  <a:pt x="65365" y="145095"/>
                </a:cubicBezTo>
                <a:cubicBezTo>
                  <a:pt x="80614" y="155258"/>
                  <a:pt x="63337" y="181859"/>
                  <a:pt x="65365" y="200072"/>
                </a:cubicBezTo>
                <a:cubicBezTo>
                  <a:pt x="66152" y="207141"/>
                  <a:pt x="78757" y="205812"/>
                  <a:pt x="83786" y="210841"/>
                </a:cubicBezTo>
              </a:path>
            </a:pathLst>
          </a:custGeom>
          <a:noFill/>
          <a:ln w="19050">
            <a:solidFill>
              <a:srgbClr val="2bc7b3"/>
            </a:solidFill>
            <a:prstDash val="dot"/>
            <a:round/>
          </a:ln>
        </p:spPr>
        <p:style>
          <a:lnRef idx="0"/>
          <a:fillRef idx="0"/>
          <a:effectRef idx="0"/>
          <a:fontRef idx="minor"/>
        </p:style>
      </p:sp>
      <p:sp>
        <p:nvSpPr>
          <p:cNvPr id="414" name=""/>
          <p:cNvSpPr/>
          <p:nvPr/>
        </p:nvSpPr>
        <p:spPr>
          <a:xfrm>
            <a:off x="2727360" y="1259640"/>
            <a:ext cx="3931200" cy="430560"/>
          </a:xfrm>
          <a:prstGeom prst="rect">
            <a:avLst/>
          </a:prstGeom>
          <a:noFill/>
          <a:ln w="0">
            <a:noFill/>
          </a:ln>
        </p:spPr>
        <p:style>
          <a:lnRef idx="0"/>
          <a:fillRef idx="0"/>
          <a:effectRef idx="0"/>
          <a:fontRef idx="minor"/>
        </p:style>
      </p:sp>
      <p:sp>
        <p:nvSpPr>
          <p:cNvPr id="415" name=""/>
          <p:cNvSpPr/>
          <p:nvPr/>
        </p:nvSpPr>
        <p:spPr>
          <a:xfrm>
            <a:off x="2520000" y="4654800"/>
            <a:ext cx="4678920" cy="203760"/>
          </a:xfrm>
          <a:prstGeom prst="rect">
            <a:avLst/>
          </a:prstGeom>
          <a:noFill/>
          <a:ln w="0">
            <a:noFill/>
          </a:ln>
        </p:spPr>
        <p:style>
          <a:lnRef idx="0"/>
          <a:fillRef idx="0"/>
          <a:effectRef idx="0"/>
          <a:fontRef idx="minor"/>
        </p:style>
      </p:sp>
      <p:pic>
        <p:nvPicPr>
          <p:cNvPr id="416" name="" descr=""/>
          <p:cNvPicPr/>
          <p:nvPr/>
        </p:nvPicPr>
        <p:blipFill>
          <a:blip r:embed="rId3">
            <a:alphaModFix amt="80000"/>
          </a:blip>
          <a:stretch/>
        </p:blipFill>
        <p:spPr>
          <a:xfrm>
            <a:off x="359640" y="719640"/>
            <a:ext cx="8600040" cy="3989880"/>
          </a:xfrm>
          <a:prstGeom prst="rect">
            <a:avLst/>
          </a:prstGeom>
          <a:ln w="3600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Google Shape;257;p 3" descr=""/>
          <p:cNvPicPr/>
          <p:nvPr/>
        </p:nvPicPr>
        <p:blipFill>
          <a:blip r:embed="rId1">
            <a:alphaModFix amt="80000"/>
          </a:blip>
          <a:srcRect l="79" t="0" r="79" b="0"/>
          <a:stretch/>
        </p:blipFill>
        <p:spPr>
          <a:xfrm rot="6009000">
            <a:off x="1072800" y="3482280"/>
            <a:ext cx="1100520" cy="923760"/>
          </a:xfrm>
          <a:prstGeom prst="rect">
            <a:avLst/>
          </a:prstGeom>
          <a:ln w="0">
            <a:noFill/>
          </a:ln>
        </p:spPr>
      </p:pic>
      <p:pic>
        <p:nvPicPr>
          <p:cNvPr id="418" name="Google Shape;258;p 3" descr=""/>
          <p:cNvPicPr/>
          <p:nvPr/>
        </p:nvPicPr>
        <p:blipFill>
          <a:blip r:embed="rId2">
            <a:alphaModFix amt="80000"/>
          </a:blip>
          <a:srcRect l="0" t="21" r="0" b="11"/>
          <a:stretch/>
        </p:blipFill>
        <p:spPr>
          <a:xfrm>
            <a:off x="1245240" y="1671480"/>
            <a:ext cx="945000" cy="1023840"/>
          </a:xfrm>
          <a:prstGeom prst="rect">
            <a:avLst/>
          </a:prstGeom>
          <a:ln w="0">
            <a:noFill/>
          </a:ln>
        </p:spPr>
      </p:pic>
      <p:sp>
        <p:nvSpPr>
          <p:cNvPr id="419" name="PlaceHolder 1"/>
          <p:cNvSpPr>
            <a:spLocks noGrp="1"/>
          </p:cNvSpPr>
          <p:nvPr>
            <p:ph type="subTitle"/>
          </p:nvPr>
        </p:nvSpPr>
        <p:spPr>
          <a:xfrm>
            <a:off x="719640" y="179640"/>
            <a:ext cx="7198920" cy="469440"/>
          </a:xfrm>
          <a:prstGeom prst="rect">
            <a:avLst/>
          </a:prstGeom>
          <a:noFill/>
          <a:ln w="0">
            <a:noFill/>
          </a:ln>
        </p:spPr>
        <p:txBody>
          <a:bodyPr lIns="0" rIns="0" tIns="91440" bIns="91440" anchor="t">
            <a:noAutofit/>
          </a:bodyPr>
          <a:p>
            <a:pPr>
              <a:lnSpc>
                <a:spcPct val="100000"/>
              </a:lnSpc>
              <a:spcAft>
                <a:spcPts val="1199"/>
              </a:spcAft>
              <a:tabLst>
                <a:tab algn="l" pos="0"/>
              </a:tabLst>
            </a:pPr>
            <a:r>
              <a:rPr b="0" lang="en" sz="2100" spc="-1" strike="noStrike">
                <a:solidFill>
                  <a:schemeClr val="accent2"/>
                </a:solidFill>
                <a:latin typeface="Merienda One"/>
                <a:ea typeface="Merienda One"/>
              </a:rPr>
              <a:t>Regroupons les valeurs manquantes par tranche</a:t>
            </a:r>
            <a:endParaRPr b="0" lang="fr-FR" sz="2100" spc="-1" strike="noStrike">
              <a:latin typeface="Arial"/>
            </a:endParaRPr>
          </a:p>
        </p:txBody>
      </p:sp>
      <p:sp>
        <p:nvSpPr>
          <p:cNvPr id="420" name="PlaceHolder 2"/>
          <p:cNvSpPr>
            <a:spLocks noGrp="1"/>
          </p:cNvSpPr>
          <p:nvPr>
            <p:ph type="subTitle"/>
          </p:nvPr>
        </p:nvSpPr>
        <p:spPr>
          <a:xfrm>
            <a:off x="2339640" y="3419640"/>
            <a:ext cx="5814000" cy="773640"/>
          </a:xfrm>
          <a:prstGeom prst="rect">
            <a:avLst/>
          </a:prstGeom>
          <a:noFill/>
          <a:ln w="0">
            <a:noFill/>
          </a:ln>
        </p:spPr>
        <p:txBody>
          <a:bodyPr lIns="0" rIns="0" tIns="91440" bIns="91440" anchor="ctr">
            <a:noAutofit/>
          </a:bodyPr>
          <a:p>
            <a:pPr>
              <a:lnSpc>
                <a:spcPct val="100000"/>
              </a:lnSpc>
              <a:spcAft>
                <a:spcPts val="1199"/>
              </a:spcAft>
              <a:tabLst>
                <a:tab algn="l" pos="0"/>
              </a:tabLst>
            </a:pPr>
            <a:r>
              <a:rPr b="0" lang="en" sz="1200" spc="-1" strike="noStrike">
                <a:solidFill>
                  <a:schemeClr val="dk2"/>
                </a:solidFill>
                <a:latin typeface="DM Sans"/>
                <a:ea typeface="DM Sans"/>
              </a:rPr>
              <a:t>Il y a 111 colonnes qui ont au moins 60% de valeurs manquantes</a:t>
            </a:r>
            <a:endParaRPr b="0" lang="fr-FR" sz="1200" spc="-1" strike="noStrike">
              <a:latin typeface="Arial"/>
            </a:endParaRPr>
          </a:p>
        </p:txBody>
      </p:sp>
      <p:sp>
        <p:nvSpPr>
          <p:cNvPr id="421" name="Google Shape;264;p 3"/>
          <p:cNvSpPr/>
          <p:nvPr/>
        </p:nvSpPr>
        <p:spPr>
          <a:xfrm>
            <a:off x="571320" y="-46800"/>
            <a:ext cx="2092680" cy="5269680"/>
          </a:xfrm>
          <a:custGeom>
            <a:avLst/>
            <a:gdLst>
              <a:gd name="textAreaLeft" fmla="*/ 0 w 2092680"/>
              <a:gd name="textAreaRight" fmla="*/ 2093760 w 2092680"/>
              <a:gd name="textAreaTop" fmla="*/ 0 h 5269680"/>
              <a:gd name="textAreaBottom" fmla="*/ 5271120 h 5269680"/>
            </a:gdLst>
            <a:ahLst/>
            <a:rect l="textAreaLeft" t="textAreaTop" r="textAreaRight" b="textAreaBottom"/>
            <a:pathLst>
              <a:path w="83786" h="210841">
                <a:moveTo>
                  <a:pt x="1886" y="0"/>
                </a:moveTo>
                <a:cubicBezTo>
                  <a:pt x="15580" y="2735"/>
                  <a:pt x="29056" y="16466"/>
                  <a:pt x="30792" y="30322"/>
                </a:cubicBezTo>
                <a:cubicBezTo>
                  <a:pt x="31759" y="38043"/>
                  <a:pt x="17216" y="48057"/>
                  <a:pt x="11238" y="43075"/>
                </a:cubicBezTo>
                <a:cubicBezTo>
                  <a:pt x="8970" y="41185"/>
                  <a:pt x="8017" y="36378"/>
                  <a:pt x="10105" y="34290"/>
                </a:cubicBezTo>
                <a:cubicBezTo>
                  <a:pt x="12633" y="31762"/>
                  <a:pt x="17042" y="31580"/>
                  <a:pt x="20590" y="32023"/>
                </a:cubicBezTo>
                <a:cubicBezTo>
                  <a:pt x="27420" y="32876"/>
                  <a:pt x="35518" y="40201"/>
                  <a:pt x="34759" y="47042"/>
                </a:cubicBezTo>
                <a:cubicBezTo>
                  <a:pt x="33616" y="57343"/>
                  <a:pt x="20614" y="62198"/>
                  <a:pt x="13789" y="69997"/>
                </a:cubicBezTo>
                <a:cubicBezTo>
                  <a:pt x="5614" y="79338"/>
                  <a:pt x="1811" y="95147"/>
                  <a:pt x="6704" y="106554"/>
                </a:cubicBezTo>
                <a:cubicBezTo>
                  <a:pt x="8729" y="111275"/>
                  <a:pt x="14757" y="116018"/>
                  <a:pt x="19740" y="114772"/>
                </a:cubicBezTo>
                <a:cubicBezTo>
                  <a:pt x="22207" y="114155"/>
                  <a:pt x="23134" y="109520"/>
                  <a:pt x="21723" y="107404"/>
                </a:cubicBezTo>
                <a:cubicBezTo>
                  <a:pt x="18957" y="103257"/>
                  <a:pt x="11344" y="102432"/>
                  <a:pt x="6987" y="104853"/>
                </a:cubicBezTo>
                <a:cubicBezTo>
                  <a:pt x="1988" y="107631"/>
                  <a:pt x="-1035" y="115206"/>
                  <a:pt x="469" y="120723"/>
                </a:cubicBezTo>
                <a:cubicBezTo>
                  <a:pt x="3951" y="133494"/>
                  <a:pt x="26972" y="123739"/>
                  <a:pt x="40144" y="122424"/>
                </a:cubicBezTo>
                <a:cubicBezTo>
                  <a:pt x="48562" y="121583"/>
                  <a:pt x="58465" y="127327"/>
                  <a:pt x="62248" y="134893"/>
                </a:cubicBezTo>
                <a:cubicBezTo>
                  <a:pt x="64554" y="139505"/>
                  <a:pt x="66820" y="145583"/>
                  <a:pt x="64515" y="150196"/>
                </a:cubicBezTo>
                <a:cubicBezTo>
                  <a:pt x="62374" y="154480"/>
                  <a:pt x="54208" y="157062"/>
                  <a:pt x="50629" y="153880"/>
                </a:cubicBezTo>
                <a:cubicBezTo>
                  <a:pt x="48063" y="151599"/>
                  <a:pt x="49065" y="145382"/>
                  <a:pt x="52046" y="143678"/>
                </a:cubicBezTo>
                <a:cubicBezTo>
                  <a:pt x="55922" y="141462"/>
                  <a:pt x="61650" y="142619"/>
                  <a:pt x="65365" y="145095"/>
                </a:cubicBezTo>
                <a:cubicBezTo>
                  <a:pt x="80614" y="155258"/>
                  <a:pt x="63337" y="181859"/>
                  <a:pt x="65365" y="200072"/>
                </a:cubicBezTo>
                <a:cubicBezTo>
                  <a:pt x="66152" y="207141"/>
                  <a:pt x="78757" y="205812"/>
                  <a:pt x="83786" y="210841"/>
                </a:cubicBezTo>
              </a:path>
            </a:pathLst>
          </a:custGeom>
          <a:noFill/>
          <a:ln w="19050">
            <a:solidFill>
              <a:srgbClr val="2bc7b3"/>
            </a:solidFill>
            <a:prstDash val="dot"/>
            <a:round/>
          </a:ln>
        </p:spPr>
        <p:style>
          <a:lnRef idx="0"/>
          <a:fillRef idx="0"/>
          <a:effectRef idx="0"/>
          <a:fontRef idx="minor"/>
        </p:style>
      </p:sp>
      <p:sp>
        <p:nvSpPr>
          <p:cNvPr id="422" name=""/>
          <p:cNvSpPr/>
          <p:nvPr/>
        </p:nvSpPr>
        <p:spPr>
          <a:xfrm>
            <a:off x="2727360" y="1259640"/>
            <a:ext cx="3931200" cy="430560"/>
          </a:xfrm>
          <a:prstGeom prst="rect">
            <a:avLst/>
          </a:prstGeom>
          <a:noFill/>
          <a:ln w="0">
            <a:noFill/>
          </a:ln>
        </p:spPr>
        <p:style>
          <a:lnRef idx="0"/>
          <a:fillRef idx="0"/>
          <a:effectRef idx="0"/>
          <a:fontRef idx="minor"/>
        </p:style>
      </p:sp>
      <p:sp>
        <p:nvSpPr>
          <p:cNvPr id="423" name=""/>
          <p:cNvSpPr/>
          <p:nvPr/>
        </p:nvSpPr>
        <p:spPr>
          <a:xfrm>
            <a:off x="2520000" y="4654800"/>
            <a:ext cx="4678920" cy="203760"/>
          </a:xfrm>
          <a:prstGeom prst="rect">
            <a:avLst/>
          </a:prstGeom>
          <a:noFill/>
          <a:ln w="0">
            <a:noFill/>
          </a:ln>
        </p:spPr>
        <p:style>
          <a:lnRef idx="0"/>
          <a:fillRef idx="0"/>
          <a:effectRef idx="0"/>
          <a:fontRef idx="minor"/>
        </p:style>
      </p:sp>
      <p:pic>
        <p:nvPicPr>
          <p:cNvPr id="424" name="" descr=""/>
          <p:cNvPicPr/>
          <p:nvPr/>
        </p:nvPicPr>
        <p:blipFill>
          <a:blip r:embed="rId3">
            <a:alphaModFix amt="80000"/>
          </a:blip>
          <a:stretch/>
        </p:blipFill>
        <p:spPr>
          <a:xfrm>
            <a:off x="1510200" y="1089360"/>
            <a:ext cx="1008360" cy="1789560"/>
          </a:xfrm>
          <a:prstGeom prst="rect">
            <a:avLst/>
          </a:prstGeom>
          <a:ln w="36000">
            <a:noFill/>
          </a:ln>
        </p:spPr>
      </p:pic>
      <p:pic>
        <p:nvPicPr>
          <p:cNvPr id="425" name="" descr=""/>
          <p:cNvPicPr/>
          <p:nvPr/>
        </p:nvPicPr>
        <p:blipFill>
          <a:blip r:embed="rId4">
            <a:alphaModFix amt="80000"/>
          </a:blip>
          <a:stretch/>
        </p:blipFill>
        <p:spPr>
          <a:xfrm>
            <a:off x="3295800" y="899640"/>
            <a:ext cx="3723480" cy="2418120"/>
          </a:xfrm>
          <a:prstGeom prst="rect">
            <a:avLst/>
          </a:prstGeom>
          <a:ln w="36000">
            <a:noFill/>
          </a:ln>
        </p:spPr>
      </p:pic>
      <p:pic>
        <p:nvPicPr>
          <p:cNvPr id="426" name="" descr=""/>
          <p:cNvPicPr/>
          <p:nvPr/>
        </p:nvPicPr>
        <p:blipFill>
          <a:blip r:embed="rId5">
            <a:alphaModFix amt="80000"/>
          </a:blip>
          <a:stretch/>
        </p:blipFill>
        <p:spPr>
          <a:xfrm>
            <a:off x="2174400" y="3959640"/>
            <a:ext cx="4733280" cy="456120"/>
          </a:xfrm>
          <a:prstGeom prst="rect">
            <a:avLst/>
          </a:prstGeom>
          <a:ln w="3600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7" name="Google Shape;257;p 4" descr=""/>
          <p:cNvPicPr/>
          <p:nvPr/>
        </p:nvPicPr>
        <p:blipFill>
          <a:blip r:embed="rId1">
            <a:alphaModFix amt="80000"/>
          </a:blip>
          <a:srcRect l="79" t="0" r="79" b="0"/>
          <a:stretch/>
        </p:blipFill>
        <p:spPr>
          <a:xfrm rot="6009000">
            <a:off x="1072800" y="3482280"/>
            <a:ext cx="1100520" cy="923760"/>
          </a:xfrm>
          <a:prstGeom prst="rect">
            <a:avLst/>
          </a:prstGeom>
          <a:ln w="0">
            <a:noFill/>
          </a:ln>
        </p:spPr>
      </p:pic>
      <p:pic>
        <p:nvPicPr>
          <p:cNvPr id="428" name="Google Shape;258;p 4" descr=""/>
          <p:cNvPicPr/>
          <p:nvPr/>
        </p:nvPicPr>
        <p:blipFill>
          <a:blip r:embed="rId2">
            <a:alphaModFix amt="80000"/>
          </a:blip>
          <a:srcRect l="0" t="21" r="0" b="11"/>
          <a:stretch/>
        </p:blipFill>
        <p:spPr>
          <a:xfrm>
            <a:off x="1245240" y="1671480"/>
            <a:ext cx="945000" cy="1023840"/>
          </a:xfrm>
          <a:prstGeom prst="rect">
            <a:avLst/>
          </a:prstGeom>
          <a:ln w="0">
            <a:noFill/>
          </a:ln>
        </p:spPr>
      </p:pic>
      <p:sp>
        <p:nvSpPr>
          <p:cNvPr id="429" name="PlaceHolder 1"/>
          <p:cNvSpPr>
            <a:spLocks noGrp="1"/>
          </p:cNvSpPr>
          <p:nvPr>
            <p:ph type="subTitle"/>
          </p:nvPr>
        </p:nvSpPr>
        <p:spPr>
          <a:xfrm>
            <a:off x="1259280" y="179640"/>
            <a:ext cx="7198920" cy="469440"/>
          </a:xfrm>
          <a:prstGeom prst="rect">
            <a:avLst/>
          </a:prstGeom>
          <a:noFill/>
          <a:ln w="0">
            <a:noFill/>
          </a:ln>
        </p:spPr>
        <p:txBody>
          <a:bodyPr lIns="0" rIns="0" tIns="91440" bIns="91440" anchor="t">
            <a:noAutofit/>
          </a:bodyPr>
          <a:p>
            <a:pPr>
              <a:lnSpc>
                <a:spcPct val="100000"/>
              </a:lnSpc>
              <a:spcAft>
                <a:spcPts val="1199"/>
              </a:spcAft>
              <a:tabLst>
                <a:tab algn="l" pos="0"/>
              </a:tabLst>
            </a:pPr>
            <a:r>
              <a:rPr b="0" lang="en" sz="2100" spc="-1" strike="noStrike">
                <a:solidFill>
                  <a:schemeClr val="accent2"/>
                </a:solidFill>
                <a:latin typeface="Merienda One"/>
                <a:ea typeface="Merienda One"/>
              </a:rPr>
              <a:t>Seuil pour les valeurs manquantes </a:t>
            </a:r>
            <a:endParaRPr b="0" lang="fr-FR" sz="2100" spc="-1" strike="noStrike">
              <a:latin typeface="Arial"/>
            </a:endParaRPr>
          </a:p>
        </p:txBody>
      </p:sp>
      <p:sp>
        <p:nvSpPr>
          <p:cNvPr id="430" name="PlaceHolder 2"/>
          <p:cNvSpPr>
            <a:spLocks noGrp="1"/>
          </p:cNvSpPr>
          <p:nvPr>
            <p:ph type="subTitle"/>
          </p:nvPr>
        </p:nvSpPr>
        <p:spPr>
          <a:xfrm>
            <a:off x="899640" y="3779640"/>
            <a:ext cx="7739280" cy="773640"/>
          </a:xfrm>
          <a:prstGeom prst="rect">
            <a:avLst/>
          </a:prstGeom>
          <a:noFill/>
          <a:ln w="0">
            <a:noFill/>
          </a:ln>
        </p:spPr>
        <p:txBody>
          <a:bodyPr lIns="0" rIns="0" tIns="91440" bIns="91440" anchor="ctr">
            <a:noAutofit/>
          </a:bodyPr>
          <a:p>
            <a:pPr>
              <a:lnSpc>
                <a:spcPct val="100000"/>
              </a:lnSpc>
              <a:spcAft>
                <a:spcPts val="1199"/>
              </a:spcAft>
              <a:tabLst>
                <a:tab algn="l" pos="0"/>
              </a:tabLst>
            </a:pPr>
            <a:r>
              <a:rPr b="0" lang="en" sz="1200" spc="-1" strike="noStrike">
                <a:solidFill>
                  <a:schemeClr val="dk2"/>
                </a:solidFill>
                <a:latin typeface="DM Sans"/>
                <a:ea typeface="DM Sans"/>
              </a:rPr>
              <a:t>Je conserve  les 51 variables qui ont au maximum 60% de valeurs manquantes (au dessus de la droite 60%)</a:t>
            </a:r>
            <a:endParaRPr b="0" lang="fr-FR" sz="1200" spc="-1" strike="noStrike">
              <a:latin typeface="Arial"/>
            </a:endParaRPr>
          </a:p>
        </p:txBody>
      </p:sp>
      <p:sp>
        <p:nvSpPr>
          <p:cNvPr id="431" name="Google Shape;264;p 4"/>
          <p:cNvSpPr/>
          <p:nvPr/>
        </p:nvSpPr>
        <p:spPr>
          <a:xfrm>
            <a:off x="571320" y="-46800"/>
            <a:ext cx="2092680" cy="5269680"/>
          </a:xfrm>
          <a:custGeom>
            <a:avLst/>
            <a:gdLst>
              <a:gd name="textAreaLeft" fmla="*/ 0 w 2092680"/>
              <a:gd name="textAreaRight" fmla="*/ 2093760 w 2092680"/>
              <a:gd name="textAreaTop" fmla="*/ 0 h 5269680"/>
              <a:gd name="textAreaBottom" fmla="*/ 5271120 h 5269680"/>
            </a:gdLst>
            <a:ahLst/>
            <a:rect l="textAreaLeft" t="textAreaTop" r="textAreaRight" b="textAreaBottom"/>
            <a:pathLst>
              <a:path w="83786" h="210841">
                <a:moveTo>
                  <a:pt x="1886" y="0"/>
                </a:moveTo>
                <a:cubicBezTo>
                  <a:pt x="15580" y="2735"/>
                  <a:pt x="29056" y="16466"/>
                  <a:pt x="30792" y="30322"/>
                </a:cubicBezTo>
                <a:cubicBezTo>
                  <a:pt x="31759" y="38043"/>
                  <a:pt x="17216" y="48057"/>
                  <a:pt x="11238" y="43075"/>
                </a:cubicBezTo>
                <a:cubicBezTo>
                  <a:pt x="8970" y="41185"/>
                  <a:pt x="8017" y="36378"/>
                  <a:pt x="10105" y="34290"/>
                </a:cubicBezTo>
                <a:cubicBezTo>
                  <a:pt x="12633" y="31762"/>
                  <a:pt x="17042" y="31580"/>
                  <a:pt x="20590" y="32023"/>
                </a:cubicBezTo>
                <a:cubicBezTo>
                  <a:pt x="27420" y="32876"/>
                  <a:pt x="35518" y="40201"/>
                  <a:pt x="34759" y="47042"/>
                </a:cubicBezTo>
                <a:cubicBezTo>
                  <a:pt x="33616" y="57343"/>
                  <a:pt x="20614" y="62198"/>
                  <a:pt x="13789" y="69997"/>
                </a:cubicBezTo>
                <a:cubicBezTo>
                  <a:pt x="5614" y="79338"/>
                  <a:pt x="1811" y="95147"/>
                  <a:pt x="6704" y="106554"/>
                </a:cubicBezTo>
                <a:cubicBezTo>
                  <a:pt x="8729" y="111275"/>
                  <a:pt x="14757" y="116018"/>
                  <a:pt x="19740" y="114772"/>
                </a:cubicBezTo>
                <a:cubicBezTo>
                  <a:pt x="22207" y="114155"/>
                  <a:pt x="23134" y="109520"/>
                  <a:pt x="21723" y="107404"/>
                </a:cubicBezTo>
                <a:cubicBezTo>
                  <a:pt x="18957" y="103257"/>
                  <a:pt x="11344" y="102432"/>
                  <a:pt x="6987" y="104853"/>
                </a:cubicBezTo>
                <a:cubicBezTo>
                  <a:pt x="1988" y="107631"/>
                  <a:pt x="-1035" y="115206"/>
                  <a:pt x="469" y="120723"/>
                </a:cubicBezTo>
                <a:cubicBezTo>
                  <a:pt x="3951" y="133494"/>
                  <a:pt x="26972" y="123739"/>
                  <a:pt x="40144" y="122424"/>
                </a:cubicBezTo>
                <a:cubicBezTo>
                  <a:pt x="48562" y="121583"/>
                  <a:pt x="58465" y="127327"/>
                  <a:pt x="62248" y="134893"/>
                </a:cubicBezTo>
                <a:cubicBezTo>
                  <a:pt x="64554" y="139505"/>
                  <a:pt x="66820" y="145583"/>
                  <a:pt x="64515" y="150196"/>
                </a:cubicBezTo>
                <a:cubicBezTo>
                  <a:pt x="62374" y="154480"/>
                  <a:pt x="54208" y="157062"/>
                  <a:pt x="50629" y="153880"/>
                </a:cubicBezTo>
                <a:cubicBezTo>
                  <a:pt x="48063" y="151599"/>
                  <a:pt x="49065" y="145382"/>
                  <a:pt x="52046" y="143678"/>
                </a:cubicBezTo>
                <a:cubicBezTo>
                  <a:pt x="55922" y="141462"/>
                  <a:pt x="61650" y="142619"/>
                  <a:pt x="65365" y="145095"/>
                </a:cubicBezTo>
                <a:cubicBezTo>
                  <a:pt x="80614" y="155258"/>
                  <a:pt x="63337" y="181859"/>
                  <a:pt x="65365" y="200072"/>
                </a:cubicBezTo>
                <a:cubicBezTo>
                  <a:pt x="66152" y="207141"/>
                  <a:pt x="78757" y="205812"/>
                  <a:pt x="83786" y="210841"/>
                </a:cubicBezTo>
              </a:path>
            </a:pathLst>
          </a:custGeom>
          <a:noFill/>
          <a:ln w="19050">
            <a:solidFill>
              <a:srgbClr val="2bc7b3"/>
            </a:solidFill>
            <a:prstDash val="dot"/>
            <a:round/>
          </a:ln>
        </p:spPr>
        <p:style>
          <a:lnRef idx="0"/>
          <a:fillRef idx="0"/>
          <a:effectRef idx="0"/>
          <a:fontRef idx="minor"/>
        </p:style>
      </p:sp>
      <p:sp>
        <p:nvSpPr>
          <p:cNvPr id="432" name=""/>
          <p:cNvSpPr/>
          <p:nvPr/>
        </p:nvSpPr>
        <p:spPr>
          <a:xfrm>
            <a:off x="2727360" y="1259640"/>
            <a:ext cx="3931200" cy="430560"/>
          </a:xfrm>
          <a:prstGeom prst="rect">
            <a:avLst/>
          </a:prstGeom>
          <a:noFill/>
          <a:ln w="0">
            <a:noFill/>
          </a:ln>
        </p:spPr>
        <p:style>
          <a:lnRef idx="0"/>
          <a:fillRef idx="0"/>
          <a:effectRef idx="0"/>
          <a:fontRef idx="minor"/>
        </p:style>
      </p:sp>
      <p:sp>
        <p:nvSpPr>
          <p:cNvPr id="433" name=""/>
          <p:cNvSpPr/>
          <p:nvPr/>
        </p:nvSpPr>
        <p:spPr>
          <a:xfrm>
            <a:off x="2520000" y="4654800"/>
            <a:ext cx="4678920" cy="203760"/>
          </a:xfrm>
          <a:prstGeom prst="rect">
            <a:avLst/>
          </a:prstGeom>
          <a:noFill/>
          <a:ln w="0">
            <a:noFill/>
          </a:ln>
        </p:spPr>
        <p:style>
          <a:lnRef idx="0"/>
          <a:fillRef idx="0"/>
          <a:effectRef idx="0"/>
          <a:fontRef idx="minor"/>
        </p:style>
      </p:sp>
      <p:pic>
        <p:nvPicPr>
          <p:cNvPr id="434" name="" descr=""/>
          <p:cNvPicPr/>
          <p:nvPr/>
        </p:nvPicPr>
        <p:blipFill>
          <a:blip r:embed="rId3">
            <a:alphaModFix amt="80000"/>
          </a:blip>
          <a:stretch/>
        </p:blipFill>
        <p:spPr>
          <a:xfrm>
            <a:off x="1619640" y="719640"/>
            <a:ext cx="4625640" cy="2939760"/>
          </a:xfrm>
          <a:prstGeom prst="rect">
            <a:avLst/>
          </a:prstGeom>
          <a:ln w="3600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Google Shape;257;p 5" descr=""/>
          <p:cNvPicPr/>
          <p:nvPr/>
        </p:nvPicPr>
        <p:blipFill>
          <a:blip r:embed="rId1">
            <a:alphaModFix amt="80000"/>
          </a:blip>
          <a:srcRect l="79" t="0" r="79" b="0"/>
          <a:stretch/>
        </p:blipFill>
        <p:spPr>
          <a:xfrm rot="6009000">
            <a:off x="1072800" y="3482280"/>
            <a:ext cx="1100520" cy="923760"/>
          </a:xfrm>
          <a:prstGeom prst="rect">
            <a:avLst/>
          </a:prstGeom>
          <a:ln w="0">
            <a:noFill/>
          </a:ln>
        </p:spPr>
      </p:pic>
      <p:pic>
        <p:nvPicPr>
          <p:cNvPr id="436" name="Google Shape;258;p 5" descr=""/>
          <p:cNvPicPr/>
          <p:nvPr/>
        </p:nvPicPr>
        <p:blipFill>
          <a:blip r:embed="rId2">
            <a:alphaModFix amt="80000"/>
          </a:blip>
          <a:srcRect l="0" t="21" r="0" b="11"/>
          <a:stretch/>
        </p:blipFill>
        <p:spPr>
          <a:xfrm>
            <a:off x="1245240" y="1671480"/>
            <a:ext cx="945000" cy="1023840"/>
          </a:xfrm>
          <a:prstGeom prst="rect">
            <a:avLst/>
          </a:prstGeom>
          <a:ln w="0">
            <a:noFill/>
          </a:ln>
        </p:spPr>
      </p:pic>
      <p:sp>
        <p:nvSpPr>
          <p:cNvPr id="437" name="PlaceHolder 1"/>
          <p:cNvSpPr>
            <a:spLocks noGrp="1"/>
          </p:cNvSpPr>
          <p:nvPr>
            <p:ph type="subTitle"/>
          </p:nvPr>
        </p:nvSpPr>
        <p:spPr>
          <a:xfrm>
            <a:off x="179640" y="69480"/>
            <a:ext cx="8279280" cy="469440"/>
          </a:xfrm>
          <a:prstGeom prst="rect">
            <a:avLst/>
          </a:prstGeom>
          <a:noFill/>
          <a:ln w="0">
            <a:noFill/>
          </a:ln>
        </p:spPr>
        <p:txBody>
          <a:bodyPr lIns="0" rIns="0" tIns="91440" bIns="91440" anchor="t">
            <a:noAutofit/>
          </a:bodyPr>
          <a:p>
            <a:pPr>
              <a:lnSpc>
                <a:spcPct val="100000"/>
              </a:lnSpc>
              <a:spcAft>
                <a:spcPts val="1199"/>
              </a:spcAft>
              <a:tabLst>
                <a:tab algn="l" pos="0"/>
              </a:tabLst>
            </a:pPr>
            <a:r>
              <a:rPr b="0" lang="en" sz="2100" spc="-1" strike="noStrike">
                <a:solidFill>
                  <a:schemeClr val="accent2"/>
                </a:solidFill>
                <a:latin typeface="Merienda One"/>
                <a:ea typeface="Merienda One"/>
              </a:rPr>
              <a:t> </a:t>
            </a:r>
            <a:r>
              <a:rPr b="0" lang="en" sz="1800" spc="-1" strike="noStrike">
                <a:solidFill>
                  <a:schemeClr val="accent2"/>
                </a:solidFill>
                <a:latin typeface="Merienda One"/>
                <a:ea typeface="Merienda One"/>
              </a:rPr>
              <a:t>Heatmap des valeurs manquantes après la sélection des colonnes</a:t>
            </a:r>
            <a:r>
              <a:rPr b="0" lang="en" sz="2100" spc="-1" strike="noStrike">
                <a:solidFill>
                  <a:schemeClr val="accent2"/>
                </a:solidFill>
                <a:latin typeface="Merienda One"/>
                <a:ea typeface="Merienda One"/>
              </a:rPr>
              <a:t> </a:t>
            </a:r>
            <a:endParaRPr b="0" lang="fr-FR" sz="2100" spc="-1" strike="noStrike">
              <a:latin typeface="Arial"/>
            </a:endParaRPr>
          </a:p>
        </p:txBody>
      </p:sp>
      <p:sp>
        <p:nvSpPr>
          <p:cNvPr id="438" name="Google Shape;264;p 5"/>
          <p:cNvSpPr/>
          <p:nvPr/>
        </p:nvSpPr>
        <p:spPr>
          <a:xfrm>
            <a:off x="571320" y="-46800"/>
            <a:ext cx="2092680" cy="5269680"/>
          </a:xfrm>
          <a:custGeom>
            <a:avLst/>
            <a:gdLst>
              <a:gd name="textAreaLeft" fmla="*/ 0 w 2092680"/>
              <a:gd name="textAreaRight" fmla="*/ 2093760 w 2092680"/>
              <a:gd name="textAreaTop" fmla="*/ 0 h 5269680"/>
              <a:gd name="textAreaBottom" fmla="*/ 5271120 h 5269680"/>
            </a:gdLst>
            <a:ahLst/>
            <a:rect l="textAreaLeft" t="textAreaTop" r="textAreaRight" b="textAreaBottom"/>
            <a:pathLst>
              <a:path w="83786" h="210841">
                <a:moveTo>
                  <a:pt x="1886" y="0"/>
                </a:moveTo>
                <a:cubicBezTo>
                  <a:pt x="15580" y="2735"/>
                  <a:pt x="29056" y="16466"/>
                  <a:pt x="30792" y="30322"/>
                </a:cubicBezTo>
                <a:cubicBezTo>
                  <a:pt x="31759" y="38043"/>
                  <a:pt x="17216" y="48057"/>
                  <a:pt x="11238" y="43075"/>
                </a:cubicBezTo>
                <a:cubicBezTo>
                  <a:pt x="8970" y="41185"/>
                  <a:pt x="8017" y="36378"/>
                  <a:pt x="10105" y="34290"/>
                </a:cubicBezTo>
                <a:cubicBezTo>
                  <a:pt x="12633" y="31762"/>
                  <a:pt x="17042" y="31580"/>
                  <a:pt x="20590" y="32023"/>
                </a:cubicBezTo>
                <a:cubicBezTo>
                  <a:pt x="27420" y="32876"/>
                  <a:pt x="35518" y="40201"/>
                  <a:pt x="34759" y="47042"/>
                </a:cubicBezTo>
                <a:cubicBezTo>
                  <a:pt x="33616" y="57343"/>
                  <a:pt x="20614" y="62198"/>
                  <a:pt x="13789" y="69997"/>
                </a:cubicBezTo>
                <a:cubicBezTo>
                  <a:pt x="5614" y="79338"/>
                  <a:pt x="1811" y="95147"/>
                  <a:pt x="6704" y="106554"/>
                </a:cubicBezTo>
                <a:cubicBezTo>
                  <a:pt x="8729" y="111275"/>
                  <a:pt x="14757" y="116018"/>
                  <a:pt x="19740" y="114772"/>
                </a:cubicBezTo>
                <a:cubicBezTo>
                  <a:pt x="22207" y="114155"/>
                  <a:pt x="23134" y="109520"/>
                  <a:pt x="21723" y="107404"/>
                </a:cubicBezTo>
                <a:cubicBezTo>
                  <a:pt x="18957" y="103257"/>
                  <a:pt x="11344" y="102432"/>
                  <a:pt x="6987" y="104853"/>
                </a:cubicBezTo>
                <a:cubicBezTo>
                  <a:pt x="1988" y="107631"/>
                  <a:pt x="-1035" y="115206"/>
                  <a:pt x="469" y="120723"/>
                </a:cubicBezTo>
                <a:cubicBezTo>
                  <a:pt x="3951" y="133494"/>
                  <a:pt x="26972" y="123739"/>
                  <a:pt x="40144" y="122424"/>
                </a:cubicBezTo>
                <a:cubicBezTo>
                  <a:pt x="48562" y="121583"/>
                  <a:pt x="58465" y="127327"/>
                  <a:pt x="62248" y="134893"/>
                </a:cubicBezTo>
                <a:cubicBezTo>
                  <a:pt x="64554" y="139505"/>
                  <a:pt x="66820" y="145583"/>
                  <a:pt x="64515" y="150196"/>
                </a:cubicBezTo>
                <a:cubicBezTo>
                  <a:pt x="62374" y="154480"/>
                  <a:pt x="54208" y="157062"/>
                  <a:pt x="50629" y="153880"/>
                </a:cubicBezTo>
                <a:cubicBezTo>
                  <a:pt x="48063" y="151599"/>
                  <a:pt x="49065" y="145382"/>
                  <a:pt x="52046" y="143678"/>
                </a:cubicBezTo>
                <a:cubicBezTo>
                  <a:pt x="55922" y="141462"/>
                  <a:pt x="61650" y="142619"/>
                  <a:pt x="65365" y="145095"/>
                </a:cubicBezTo>
                <a:cubicBezTo>
                  <a:pt x="80614" y="155258"/>
                  <a:pt x="63337" y="181859"/>
                  <a:pt x="65365" y="200072"/>
                </a:cubicBezTo>
                <a:cubicBezTo>
                  <a:pt x="66152" y="207141"/>
                  <a:pt x="78757" y="205812"/>
                  <a:pt x="83786" y="210841"/>
                </a:cubicBezTo>
              </a:path>
            </a:pathLst>
          </a:custGeom>
          <a:noFill/>
          <a:ln w="19050">
            <a:solidFill>
              <a:srgbClr val="2bc7b3"/>
            </a:solidFill>
            <a:prstDash val="dot"/>
            <a:round/>
          </a:ln>
        </p:spPr>
        <p:style>
          <a:lnRef idx="0"/>
          <a:fillRef idx="0"/>
          <a:effectRef idx="0"/>
          <a:fontRef idx="minor"/>
        </p:style>
      </p:sp>
      <p:sp>
        <p:nvSpPr>
          <p:cNvPr id="439" name=""/>
          <p:cNvSpPr/>
          <p:nvPr/>
        </p:nvSpPr>
        <p:spPr>
          <a:xfrm>
            <a:off x="2727360" y="1259640"/>
            <a:ext cx="3931200" cy="430560"/>
          </a:xfrm>
          <a:prstGeom prst="rect">
            <a:avLst/>
          </a:prstGeom>
          <a:noFill/>
          <a:ln w="0">
            <a:noFill/>
          </a:ln>
        </p:spPr>
        <p:style>
          <a:lnRef idx="0"/>
          <a:fillRef idx="0"/>
          <a:effectRef idx="0"/>
          <a:fontRef idx="minor"/>
        </p:style>
      </p:sp>
      <p:sp>
        <p:nvSpPr>
          <p:cNvPr id="440" name=""/>
          <p:cNvSpPr/>
          <p:nvPr/>
        </p:nvSpPr>
        <p:spPr>
          <a:xfrm>
            <a:off x="2520000" y="4654800"/>
            <a:ext cx="4678920" cy="203760"/>
          </a:xfrm>
          <a:prstGeom prst="rect">
            <a:avLst/>
          </a:prstGeom>
          <a:noFill/>
          <a:ln w="0">
            <a:noFill/>
          </a:ln>
        </p:spPr>
        <p:style>
          <a:lnRef idx="0"/>
          <a:fillRef idx="0"/>
          <a:effectRef idx="0"/>
          <a:fontRef idx="minor"/>
        </p:style>
      </p:sp>
      <p:pic>
        <p:nvPicPr>
          <p:cNvPr id="441" name="" descr=""/>
          <p:cNvPicPr/>
          <p:nvPr/>
        </p:nvPicPr>
        <p:blipFill>
          <a:blip r:embed="rId3">
            <a:alphaModFix amt="80000"/>
          </a:blip>
          <a:stretch/>
        </p:blipFill>
        <p:spPr>
          <a:xfrm>
            <a:off x="291600" y="719640"/>
            <a:ext cx="8590320" cy="4028040"/>
          </a:xfrm>
          <a:prstGeom prst="rect">
            <a:avLst/>
          </a:prstGeom>
          <a:ln w="3600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2" name="Google Shape;257;p 6" descr=""/>
          <p:cNvPicPr/>
          <p:nvPr/>
        </p:nvPicPr>
        <p:blipFill>
          <a:blip r:embed="rId1">
            <a:alphaModFix amt="80000"/>
          </a:blip>
          <a:srcRect l="79" t="0" r="79" b="0"/>
          <a:stretch/>
        </p:blipFill>
        <p:spPr>
          <a:xfrm rot="6009000">
            <a:off x="1072800" y="3482280"/>
            <a:ext cx="1100520" cy="923760"/>
          </a:xfrm>
          <a:prstGeom prst="rect">
            <a:avLst/>
          </a:prstGeom>
          <a:ln w="0">
            <a:noFill/>
          </a:ln>
        </p:spPr>
      </p:pic>
      <p:pic>
        <p:nvPicPr>
          <p:cNvPr id="443" name="Google Shape;258;p 6" descr=""/>
          <p:cNvPicPr/>
          <p:nvPr/>
        </p:nvPicPr>
        <p:blipFill>
          <a:blip r:embed="rId2">
            <a:alphaModFix amt="80000"/>
          </a:blip>
          <a:srcRect l="0" t="21" r="0" b="11"/>
          <a:stretch/>
        </p:blipFill>
        <p:spPr>
          <a:xfrm>
            <a:off x="1245240" y="1671480"/>
            <a:ext cx="945000" cy="1023840"/>
          </a:xfrm>
          <a:prstGeom prst="rect">
            <a:avLst/>
          </a:prstGeom>
          <a:ln w="0">
            <a:noFill/>
          </a:ln>
        </p:spPr>
      </p:pic>
      <p:sp>
        <p:nvSpPr>
          <p:cNvPr id="444" name="PlaceHolder 1"/>
          <p:cNvSpPr>
            <a:spLocks noGrp="1"/>
          </p:cNvSpPr>
          <p:nvPr>
            <p:ph type="subTitle"/>
          </p:nvPr>
        </p:nvSpPr>
        <p:spPr>
          <a:xfrm>
            <a:off x="719640" y="69480"/>
            <a:ext cx="7379640" cy="469440"/>
          </a:xfrm>
          <a:prstGeom prst="rect">
            <a:avLst/>
          </a:prstGeom>
          <a:noFill/>
          <a:ln w="0">
            <a:noFill/>
          </a:ln>
        </p:spPr>
        <p:txBody>
          <a:bodyPr lIns="0" rIns="0" tIns="91440" bIns="91440" anchor="t">
            <a:noAutofit/>
          </a:bodyPr>
          <a:p>
            <a:pPr>
              <a:lnSpc>
                <a:spcPct val="100000"/>
              </a:lnSpc>
              <a:spcAft>
                <a:spcPts val="1199"/>
              </a:spcAft>
              <a:tabLst>
                <a:tab algn="l" pos="0"/>
              </a:tabLst>
            </a:pPr>
            <a:r>
              <a:rPr b="0" lang="en" sz="2100" spc="-1" strike="noStrike">
                <a:solidFill>
                  <a:schemeClr val="accent2"/>
                </a:solidFill>
                <a:latin typeface="Merienda One"/>
                <a:ea typeface="Merienda One"/>
              </a:rPr>
              <a:t> </a:t>
            </a:r>
            <a:r>
              <a:rPr b="0" lang="en" sz="2100" spc="-1" strike="noStrike">
                <a:solidFill>
                  <a:schemeClr val="accent2"/>
                </a:solidFill>
                <a:latin typeface="Merienda One"/>
                <a:ea typeface="Merienda One"/>
              </a:rPr>
              <a:t>Taille du dataframe après sélection des colonnes </a:t>
            </a:r>
            <a:endParaRPr b="0" lang="fr-FR" sz="2100" spc="-1" strike="noStrike">
              <a:latin typeface="Arial"/>
            </a:endParaRPr>
          </a:p>
        </p:txBody>
      </p:sp>
      <p:sp>
        <p:nvSpPr>
          <p:cNvPr id="445" name="Google Shape;264;p 6"/>
          <p:cNvSpPr/>
          <p:nvPr/>
        </p:nvSpPr>
        <p:spPr>
          <a:xfrm>
            <a:off x="571320" y="-46800"/>
            <a:ext cx="2092680" cy="5269680"/>
          </a:xfrm>
          <a:custGeom>
            <a:avLst/>
            <a:gdLst>
              <a:gd name="textAreaLeft" fmla="*/ 0 w 2092680"/>
              <a:gd name="textAreaRight" fmla="*/ 2093760 w 2092680"/>
              <a:gd name="textAreaTop" fmla="*/ 0 h 5269680"/>
              <a:gd name="textAreaBottom" fmla="*/ 5271120 h 5269680"/>
            </a:gdLst>
            <a:ahLst/>
            <a:rect l="textAreaLeft" t="textAreaTop" r="textAreaRight" b="textAreaBottom"/>
            <a:pathLst>
              <a:path w="83786" h="210841">
                <a:moveTo>
                  <a:pt x="1886" y="0"/>
                </a:moveTo>
                <a:cubicBezTo>
                  <a:pt x="15580" y="2735"/>
                  <a:pt x="29056" y="16466"/>
                  <a:pt x="30792" y="30322"/>
                </a:cubicBezTo>
                <a:cubicBezTo>
                  <a:pt x="31759" y="38043"/>
                  <a:pt x="17216" y="48057"/>
                  <a:pt x="11238" y="43075"/>
                </a:cubicBezTo>
                <a:cubicBezTo>
                  <a:pt x="8970" y="41185"/>
                  <a:pt x="8017" y="36378"/>
                  <a:pt x="10105" y="34290"/>
                </a:cubicBezTo>
                <a:cubicBezTo>
                  <a:pt x="12633" y="31762"/>
                  <a:pt x="17042" y="31580"/>
                  <a:pt x="20590" y="32023"/>
                </a:cubicBezTo>
                <a:cubicBezTo>
                  <a:pt x="27420" y="32876"/>
                  <a:pt x="35518" y="40201"/>
                  <a:pt x="34759" y="47042"/>
                </a:cubicBezTo>
                <a:cubicBezTo>
                  <a:pt x="33616" y="57343"/>
                  <a:pt x="20614" y="62198"/>
                  <a:pt x="13789" y="69997"/>
                </a:cubicBezTo>
                <a:cubicBezTo>
                  <a:pt x="5614" y="79338"/>
                  <a:pt x="1811" y="95147"/>
                  <a:pt x="6704" y="106554"/>
                </a:cubicBezTo>
                <a:cubicBezTo>
                  <a:pt x="8729" y="111275"/>
                  <a:pt x="14757" y="116018"/>
                  <a:pt x="19740" y="114772"/>
                </a:cubicBezTo>
                <a:cubicBezTo>
                  <a:pt x="22207" y="114155"/>
                  <a:pt x="23134" y="109520"/>
                  <a:pt x="21723" y="107404"/>
                </a:cubicBezTo>
                <a:cubicBezTo>
                  <a:pt x="18957" y="103257"/>
                  <a:pt x="11344" y="102432"/>
                  <a:pt x="6987" y="104853"/>
                </a:cubicBezTo>
                <a:cubicBezTo>
                  <a:pt x="1988" y="107631"/>
                  <a:pt x="-1035" y="115206"/>
                  <a:pt x="469" y="120723"/>
                </a:cubicBezTo>
                <a:cubicBezTo>
                  <a:pt x="3951" y="133494"/>
                  <a:pt x="26972" y="123739"/>
                  <a:pt x="40144" y="122424"/>
                </a:cubicBezTo>
                <a:cubicBezTo>
                  <a:pt x="48562" y="121583"/>
                  <a:pt x="58465" y="127327"/>
                  <a:pt x="62248" y="134893"/>
                </a:cubicBezTo>
                <a:cubicBezTo>
                  <a:pt x="64554" y="139505"/>
                  <a:pt x="66820" y="145583"/>
                  <a:pt x="64515" y="150196"/>
                </a:cubicBezTo>
                <a:cubicBezTo>
                  <a:pt x="62374" y="154480"/>
                  <a:pt x="54208" y="157062"/>
                  <a:pt x="50629" y="153880"/>
                </a:cubicBezTo>
                <a:cubicBezTo>
                  <a:pt x="48063" y="151599"/>
                  <a:pt x="49065" y="145382"/>
                  <a:pt x="52046" y="143678"/>
                </a:cubicBezTo>
                <a:cubicBezTo>
                  <a:pt x="55922" y="141462"/>
                  <a:pt x="61650" y="142619"/>
                  <a:pt x="65365" y="145095"/>
                </a:cubicBezTo>
                <a:cubicBezTo>
                  <a:pt x="80614" y="155258"/>
                  <a:pt x="63337" y="181859"/>
                  <a:pt x="65365" y="200072"/>
                </a:cubicBezTo>
                <a:cubicBezTo>
                  <a:pt x="66152" y="207141"/>
                  <a:pt x="78757" y="205812"/>
                  <a:pt x="83786" y="210841"/>
                </a:cubicBezTo>
              </a:path>
            </a:pathLst>
          </a:custGeom>
          <a:noFill/>
          <a:ln w="19050">
            <a:solidFill>
              <a:srgbClr val="2bc7b3"/>
            </a:solidFill>
            <a:prstDash val="dot"/>
            <a:round/>
          </a:ln>
        </p:spPr>
        <p:style>
          <a:lnRef idx="0"/>
          <a:fillRef idx="0"/>
          <a:effectRef idx="0"/>
          <a:fontRef idx="minor"/>
        </p:style>
      </p:sp>
      <p:sp>
        <p:nvSpPr>
          <p:cNvPr id="446" name=""/>
          <p:cNvSpPr/>
          <p:nvPr/>
        </p:nvSpPr>
        <p:spPr>
          <a:xfrm>
            <a:off x="2727360" y="1259640"/>
            <a:ext cx="3931200" cy="430560"/>
          </a:xfrm>
          <a:prstGeom prst="rect">
            <a:avLst/>
          </a:prstGeom>
          <a:noFill/>
          <a:ln w="0">
            <a:noFill/>
          </a:ln>
        </p:spPr>
        <p:style>
          <a:lnRef idx="0"/>
          <a:fillRef idx="0"/>
          <a:effectRef idx="0"/>
          <a:fontRef idx="minor"/>
        </p:style>
      </p:sp>
      <p:sp>
        <p:nvSpPr>
          <p:cNvPr id="447" name=""/>
          <p:cNvSpPr/>
          <p:nvPr/>
        </p:nvSpPr>
        <p:spPr>
          <a:xfrm>
            <a:off x="2520000" y="4654800"/>
            <a:ext cx="4678920" cy="203760"/>
          </a:xfrm>
          <a:prstGeom prst="rect">
            <a:avLst/>
          </a:prstGeom>
          <a:noFill/>
          <a:ln w="0">
            <a:noFill/>
          </a:ln>
        </p:spPr>
        <p:style>
          <a:lnRef idx="0"/>
          <a:fillRef idx="0"/>
          <a:effectRef idx="0"/>
          <a:fontRef idx="minor"/>
        </p:style>
      </p:sp>
      <p:pic>
        <p:nvPicPr>
          <p:cNvPr id="448" name="" descr=""/>
          <p:cNvPicPr/>
          <p:nvPr/>
        </p:nvPicPr>
        <p:blipFill>
          <a:blip r:embed="rId3">
            <a:alphaModFix amt="80000"/>
          </a:blip>
          <a:stretch/>
        </p:blipFill>
        <p:spPr>
          <a:xfrm>
            <a:off x="1619640" y="615960"/>
            <a:ext cx="5428080" cy="856080"/>
          </a:xfrm>
          <a:prstGeom prst="rect">
            <a:avLst/>
          </a:prstGeom>
          <a:ln w="36000">
            <a:noFill/>
          </a:ln>
        </p:spPr>
      </p:pic>
      <p:sp>
        <p:nvSpPr>
          <p:cNvPr id="449" name=""/>
          <p:cNvSpPr/>
          <p:nvPr/>
        </p:nvSpPr>
        <p:spPr>
          <a:xfrm>
            <a:off x="1619640" y="3056760"/>
            <a:ext cx="5939640" cy="2635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Californian FB"/>
                <a:ea typeface="DejaVu Sans"/>
              </a:rPr>
              <a:t>Après ce 1</a:t>
            </a:r>
            <a:r>
              <a:rPr b="0" lang="fr-FR" sz="1200" spc="-1" strike="noStrike" baseline="33000">
                <a:solidFill>
                  <a:srgbClr val="2bc7b3"/>
                </a:solidFill>
                <a:latin typeface="Californian FB"/>
                <a:ea typeface="DejaVu Sans"/>
              </a:rPr>
              <a:t>er</a:t>
            </a:r>
            <a:r>
              <a:rPr b="0" lang="fr-FR" sz="1200" spc="-1" strike="noStrike">
                <a:solidFill>
                  <a:srgbClr val="2bc7b3"/>
                </a:solidFill>
                <a:latin typeface="Californian FB"/>
                <a:ea typeface="DejaVu Sans"/>
              </a:rPr>
              <a:t> nettoyage nous allons poursuivre en regardant chaque variable individuellement .</a:t>
            </a:r>
            <a:endParaRPr b="0" lang="fr-FR" sz="1200" spc="-1" strike="noStrike">
              <a:latin typeface="Arial"/>
            </a:endParaRPr>
          </a:p>
        </p:txBody>
      </p:sp>
      <p:pic>
        <p:nvPicPr>
          <p:cNvPr id="450" name="" descr=""/>
          <p:cNvPicPr/>
          <p:nvPr/>
        </p:nvPicPr>
        <p:blipFill>
          <a:blip r:embed="rId4">
            <a:alphaModFix amt="80000"/>
          </a:blip>
          <a:stretch/>
        </p:blipFill>
        <p:spPr>
          <a:xfrm>
            <a:off x="964800" y="1814040"/>
            <a:ext cx="7314120" cy="884880"/>
          </a:xfrm>
          <a:prstGeom prst="rect">
            <a:avLst/>
          </a:prstGeom>
          <a:ln w="3600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 name="Google Shape;310;p40" descr=""/>
          <p:cNvPicPr/>
          <p:nvPr/>
        </p:nvPicPr>
        <p:blipFill>
          <a:blip r:embed="rId1">
            <a:alphaModFix amt="80000"/>
          </a:blip>
          <a:stretch/>
        </p:blipFill>
        <p:spPr>
          <a:xfrm>
            <a:off x="1772640" y="1621440"/>
            <a:ext cx="1564560" cy="1705680"/>
          </a:xfrm>
          <a:prstGeom prst="rect">
            <a:avLst/>
          </a:prstGeom>
          <a:ln w="0">
            <a:noFill/>
          </a:ln>
        </p:spPr>
      </p:pic>
      <p:sp>
        <p:nvSpPr>
          <p:cNvPr id="452" name="Google Shape;313;p40"/>
          <p:cNvSpPr/>
          <p:nvPr/>
        </p:nvSpPr>
        <p:spPr>
          <a:xfrm>
            <a:off x="-131400" y="-75240"/>
            <a:ext cx="5481720" cy="3965400"/>
          </a:xfrm>
          <a:custGeom>
            <a:avLst/>
            <a:gdLst>
              <a:gd name="textAreaLeft" fmla="*/ 0 w 5481720"/>
              <a:gd name="textAreaRight" fmla="*/ 5482800 w 5481720"/>
              <a:gd name="textAreaTop" fmla="*/ 0 h 3965400"/>
              <a:gd name="textAreaBottom" fmla="*/ 3966840 h 3965400"/>
            </a:gdLst>
            <a:ahLst/>
            <a:rect l="textAreaLeft" t="textAreaTop" r="textAreaRight" b="textAreaBottom"/>
            <a:pathLst>
              <a:path w="219343" h="158677">
                <a:moveTo>
                  <a:pt x="0" y="146795"/>
                </a:moveTo>
                <a:cubicBezTo>
                  <a:pt x="0" y="135218"/>
                  <a:pt x="21557" y="129742"/>
                  <a:pt x="32306" y="134043"/>
                </a:cubicBezTo>
                <a:cubicBezTo>
                  <a:pt x="40553" y="137343"/>
                  <a:pt x="54150" y="151505"/>
                  <a:pt x="46759" y="156431"/>
                </a:cubicBezTo>
                <a:cubicBezTo>
                  <a:pt x="41757" y="159765"/>
                  <a:pt x="31136" y="159463"/>
                  <a:pt x="28906" y="153880"/>
                </a:cubicBezTo>
                <a:cubicBezTo>
                  <a:pt x="27424" y="150170"/>
                  <a:pt x="28536" y="145552"/>
                  <a:pt x="30323" y="141978"/>
                </a:cubicBezTo>
                <a:cubicBezTo>
                  <a:pt x="33875" y="134874"/>
                  <a:pt x="44473" y="134761"/>
                  <a:pt x="51577" y="131209"/>
                </a:cubicBezTo>
                <a:cubicBezTo>
                  <a:pt x="57594" y="128200"/>
                  <a:pt x="62197" y="121807"/>
                  <a:pt x="64046" y="115339"/>
                </a:cubicBezTo>
                <a:cubicBezTo>
                  <a:pt x="65821" y="109131"/>
                  <a:pt x="66745" y="102487"/>
                  <a:pt x="66030" y="96069"/>
                </a:cubicBezTo>
                <a:cubicBezTo>
                  <a:pt x="65165" y="88304"/>
                  <a:pt x="59214" y="81163"/>
                  <a:pt x="60078" y="73398"/>
                </a:cubicBezTo>
                <a:cubicBezTo>
                  <a:pt x="60936" y="65687"/>
                  <a:pt x="68620" y="59361"/>
                  <a:pt x="75665" y="56111"/>
                </a:cubicBezTo>
                <a:cubicBezTo>
                  <a:pt x="94539" y="47404"/>
                  <a:pt x="126993" y="74870"/>
                  <a:pt x="138010" y="57245"/>
                </a:cubicBezTo>
                <a:cubicBezTo>
                  <a:pt x="140318" y="53552"/>
                  <a:pt x="140239" y="47288"/>
                  <a:pt x="137160" y="44209"/>
                </a:cubicBezTo>
                <a:cubicBezTo>
                  <a:pt x="134448" y="41497"/>
                  <a:pt x="129114" y="40252"/>
                  <a:pt x="125825" y="42225"/>
                </a:cubicBezTo>
                <a:cubicBezTo>
                  <a:pt x="120468" y="45438"/>
                  <a:pt x="126217" y="58570"/>
                  <a:pt x="132342" y="59795"/>
                </a:cubicBezTo>
                <a:cubicBezTo>
                  <a:pt x="138025" y="60932"/>
                  <a:pt x="145859" y="59133"/>
                  <a:pt x="148779" y="54127"/>
                </a:cubicBezTo>
                <a:cubicBezTo>
                  <a:pt x="154637" y="44086"/>
                  <a:pt x="155264" y="29033"/>
                  <a:pt x="165499" y="23521"/>
                </a:cubicBezTo>
                <a:cubicBezTo>
                  <a:pt x="176976" y="17340"/>
                  <a:pt x="192241" y="27646"/>
                  <a:pt x="204607" y="23521"/>
                </a:cubicBezTo>
                <a:cubicBezTo>
                  <a:pt x="213384" y="20594"/>
                  <a:pt x="219343" y="9252"/>
                  <a:pt x="219343" y="0"/>
                </a:cubicBezTo>
              </a:path>
            </a:pathLst>
          </a:custGeom>
          <a:noFill/>
          <a:ln w="19050">
            <a:solidFill>
              <a:srgbClr val="2bc7b3"/>
            </a:solidFill>
            <a:prstDash val="dot"/>
            <a:round/>
          </a:ln>
        </p:spPr>
        <p:style>
          <a:lnRef idx="0"/>
          <a:fillRef idx="0"/>
          <a:effectRef idx="0"/>
          <a:fontRef idx="minor"/>
        </p:style>
      </p:sp>
      <p:pic>
        <p:nvPicPr>
          <p:cNvPr id="453" name="" descr=""/>
          <p:cNvPicPr/>
          <p:nvPr/>
        </p:nvPicPr>
        <p:blipFill>
          <a:blip r:embed="rId2">
            <a:alphaModFix amt="80000"/>
          </a:blip>
          <a:stretch/>
        </p:blipFill>
        <p:spPr>
          <a:xfrm>
            <a:off x="179640" y="588960"/>
            <a:ext cx="4859280" cy="4022280"/>
          </a:xfrm>
          <a:prstGeom prst="rect">
            <a:avLst/>
          </a:prstGeom>
          <a:ln w="36000">
            <a:noFill/>
          </a:ln>
        </p:spPr>
      </p:pic>
      <p:sp>
        <p:nvSpPr>
          <p:cNvPr id="454" name=""/>
          <p:cNvSpPr/>
          <p:nvPr/>
        </p:nvSpPr>
        <p:spPr>
          <a:xfrm>
            <a:off x="145080" y="1271520"/>
            <a:ext cx="180000" cy="180000"/>
          </a:xfrm>
          <a:prstGeom prst="line">
            <a:avLst/>
          </a:prstGeom>
          <a:ln w="36000">
            <a:solidFill>
              <a:srgbClr val="ff0000"/>
            </a:solidFill>
            <a:round/>
          </a:ln>
        </p:spPr>
        <p:style>
          <a:lnRef idx="0"/>
          <a:fillRef idx="0"/>
          <a:effectRef idx="0"/>
          <a:fontRef idx="minor"/>
        </p:style>
      </p:sp>
      <p:sp>
        <p:nvSpPr>
          <p:cNvPr id="455" name=""/>
          <p:cNvSpPr/>
          <p:nvPr/>
        </p:nvSpPr>
        <p:spPr>
          <a:xfrm>
            <a:off x="157320" y="1116000"/>
            <a:ext cx="180000" cy="180000"/>
          </a:xfrm>
          <a:prstGeom prst="line">
            <a:avLst/>
          </a:prstGeom>
          <a:ln w="36000">
            <a:solidFill>
              <a:srgbClr val="ff0000"/>
            </a:solidFill>
            <a:round/>
          </a:ln>
        </p:spPr>
        <p:style>
          <a:lnRef idx="0"/>
          <a:fillRef idx="0"/>
          <a:effectRef idx="0"/>
          <a:fontRef idx="minor"/>
        </p:style>
      </p:sp>
      <p:sp>
        <p:nvSpPr>
          <p:cNvPr id="456" name=""/>
          <p:cNvSpPr/>
          <p:nvPr/>
        </p:nvSpPr>
        <p:spPr>
          <a:xfrm>
            <a:off x="179640" y="3129840"/>
            <a:ext cx="180000" cy="180000"/>
          </a:xfrm>
          <a:prstGeom prst="line">
            <a:avLst/>
          </a:prstGeom>
          <a:ln w="36000">
            <a:solidFill>
              <a:srgbClr val="ff0000"/>
            </a:solidFill>
            <a:round/>
          </a:ln>
        </p:spPr>
        <p:style>
          <a:lnRef idx="0"/>
          <a:fillRef idx="0"/>
          <a:effectRef idx="0"/>
          <a:fontRef idx="minor"/>
        </p:style>
      </p:sp>
      <p:sp>
        <p:nvSpPr>
          <p:cNvPr id="457" name=""/>
          <p:cNvSpPr/>
          <p:nvPr/>
        </p:nvSpPr>
        <p:spPr>
          <a:xfrm>
            <a:off x="154800" y="2049840"/>
            <a:ext cx="180000" cy="180000"/>
          </a:xfrm>
          <a:prstGeom prst="line">
            <a:avLst/>
          </a:prstGeom>
          <a:ln w="36000">
            <a:solidFill>
              <a:srgbClr val="ff0000"/>
            </a:solidFill>
            <a:round/>
          </a:ln>
        </p:spPr>
        <p:style>
          <a:lnRef idx="0"/>
          <a:fillRef idx="0"/>
          <a:effectRef idx="0"/>
          <a:fontRef idx="minor"/>
        </p:style>
      </p:sp>
      <p:sp>
        <p:nvSpPr>
          <p:cNvPr id="458" name=""/>
          <p:cNvSpPr/>
          <p:nvPr/>
        </p:nvSpPr>
        <p:spPr>
          <a:xfrm>
            <a:off x="179640" y="1619640"/>
            <a:ext cx="180000" cy="180000"/>
          </a:xfrm>
          <a:prstGeom prst="line">
            <a:avLst/>
          </a:prstGeom>
          <a:ln w="36000">
            <a:solidFill>
              <a:srgbClr val="ff0000"/>
            </a:solidFill>
            <a:round/>
          </a:ln>
        </p:spPr>
        <p:style>
          <a:lnRef idx="0"/>
          <a:fillRef idx="0"/>
          <a:effectRef idx="0"/>
          <a:fontRef idx="minor"/>
        </p:style>
      </p:sp>
      <p:sp>
        <p:nvSpPr>
          <p:cNvPr id="459" name=""/>
          <p:cNvSpPr/>
          <p:nvPr/>
        </p:nvSpPr>
        <p:spPr>
          <a:xfrm>
            <a:off x="179640" y="1799640"/>
            <a:ext cx="180000" cy="180000"/>
          </a:xfrm>
          <a:prstGeom prst="line">
            <a:avLst/>
          </a:prstGeom>
          <a:ln w="36000">
            <a:solidFill>
              <a:srgbClr val="ff0000"/>
            </a:solidFill>
            <a:round/>
          </a:ln>
        </p:spPr>
        <p:style>
          <a:lnRef idx="0"/>
          <a:fillRef idx="0"/>
          <a:effectRef idx="0"/>
          <a:fontRef idx="minor"/>
        </p:style>
      </p:sp>
      <p:sp>
        <p:nvSpPr>
          <p:cNvPr id="460" name=""/>
          <p:cNvSpPr/>
          <p:nvPr/>
        </p:nvSpPr>
        <p:spPr>
          <a:xfrm>
            <a:off x="191880" y="2818800"/>
            <a:ext cx="180000" cy="180000"/>
          </a:xfrm>
          <a:prstGeom prst="line">
            <a:avLst/>
          </a:prstGeom>
          <a:ln w="36000">
            <a:solidFill>
              <a:srgbClr val="ff0000"/>
            </a:solidFill>
            <a:round/>
          </a:ln>
        </p:spPr>
        <p:style>
          <a:lnRef idx="0"/>
          <a:fillRef idx="0"/>
          <a:effectRef idx="0"/>
          <a:fontRef idx="minor"/>
        </p:style>
      </p:sp>
      <p:sp>
        <p:nvSpPr>
          <p:cNvPr id="461" name=""/>
          <p:cNvSpPr/>
          <p:nvPr/>
        </p:nvSpPr>
        <p:spPr>
          <a:xfrm>
            <a:off x="179640" y="2520000"/>
            <a:ext cx="180000" cy="180000"/>
          </a:xfrm>
          <a:prstGeom prst="line">
            <a:avLst/>
          </a:prstGeom>
          <a:ln w="36000">
            <a:solidFill>
              <a:srgbClr val="ff0000"/>
            </a:solidFill>
            <a:round/>
          </a:ln>
        </p:spPr>
        <p:style>
          <a:lnRef idx="0"/>
          <a:fillRef idx="0"/>
          <a:effectRef idx="0"/>
          <a:fontRef idx="minor"/>
        </p:style>
      </p:sp>
      <p:sp>
        <p:nvSpPr>
          <p:cNvPr id="462" name=""/>
          <p:cNvSpPr/>
          <p:nvPr/>
        </p:nvSpPr>
        <p:spPr>
          <a:xfrm>
            <a:off x="167400" y="2360880"/>
            <a:ext cx="180000" cy="180000"/>
          </a:xfrm>
          <a:prstGeom prst="line">
            <a:avLst/>
          </a:prstGeom>
          <a:ln w="36000">
            <a:solidFill>
              <a:srgbClr val="ff0000"/>
            </a:solidFill>
            <a:round/>
          </a:ln>
        </p:spPr>
        <p:style>
          <a:lnRef idx="0"/>
          <a:fillRef idx="0"/>
          <a:effectRef idx="0"/>
          <a:fontRef idx="minor"/>
        </p:style>
      </p:sp>
      <p:sp>
        <p:nvSpPr>
          <p:cNvPr id="463" name=""/>
          <p:cNvSpPr/>
          <p:nvPr/>
        </p:nvSpPr>
        <p:spPr>
          <a:xfrm>
            <a:off x="179640" y="2229840"/>
            <a:ext cx="180000" cy="180000"/>
          </a:xfrm>
          <a:prstGeom prst="line">
            <a:avLst/>
          </a:prstGeom>
          <a:ln w="36000">
            <a:solidFill>
              <a:srgbClr val="ff0000"/>
            </a:solidFill>
            <a:round/>
          </a:ln>
        </p:spPr>
        <p:style>
          <a:lnRef idx="0"/>
          <a:fillRef idx="0"/>
          <a:effectRef idx="0"/>
          <a:fontRef idx="minor"/>
        </p:style>
      </p:sp>
      <p:sp>
        <p:nvSpPr>
          <p:cNvPr id="464" name=""/>
          <p:cNvSpPr/>
          <p:nvPr/>
        </p:nvSpPr>
        <p:spPr>
          <a:xfrm>
            <a:off x="179640" y="3309840"/>
            <a:ext cx="180000" cy="180000"/>
          </a:xfrm>
          <a:prstGeom prst="line">
            <a:avLst/>
          </a:prstGeom>
          <a:ln w="36000">
            <a:solidFill>
              <a:srgbClr val="ff0000"/>
            </a:solidFill>
            <a:round/>
          </a:ln>
        </p:spPr>
        <p:style>
          <a:lnRef idx="0"/>
          <a:fillRef idx="0"/>
          <a:effectRef idx="0"/>
          <a:fontRef idx="minor"/>
        </p:style>
      </p:sp>
      <p:sp>
        <p:nvSpPr>
          <p:cNvPr id="465" name=""/>
          <p:cNvSpPr/>
          <p:nvPr/>
        </p:nvSpPr>
        <p:spPr>
          <a:xfrm>
            <a:off x="179640" y="4091040"/>
            <a:ext cx="180000" cy="180000"/>
          </a:xfrm>
          <a:prstGeom prst="line">
            <a:avLst/>
          </a:prstGeom>
          <a:ln w="36000">
            <a:solidFill>
              <a:srgbClr val="ff0000"/>
            </a:solidFill>
            <a:round/>
          </a:ln>
        </p:spPr>
        <p:style>
          <a:lnRef idx="0"/>
          <a:fillRef idx="0"/>
          <a:effectRef idx="0"/>
          <a:fontRef idx="minor"/>
        </p:style>
      </p:sp>
      <p:sp>
        <p:nvSpPr>
          <p:cNvPr id="466" name=""/>
          <p:cNvSpPr/>
          <p:nvPr/>
        </p:nvSpPr>
        <p:spPr>
          <a:xfrm>
            <a:off x="179640" y="3959640"/>
            <a:ext cx="180000" cy="180000"/>
          </a:xfrm>
          <a:prstGeom prst="line">
            <a:avLst/>
          </a:prstGeom>
          <a:ln w="36000">
            <a:solidFill>
              <a:srgbClr val="ff0000"/>
            </a:solidFill>
            <a:round/>
          </a:ln>
        </p:spPr>
        <p:style>
          <a:lnRef idx="0"/>
          <a:fillRef idx="0"/>
          <a:effectRef idx="0"/>
          <a:fontRef idx="minor"/>
        </p:style>
      </p:sp>
      <p:sp>
        <p:nvSpPr>
          <p:cNvPr id="467" name=""/>
          <p:cNvSpPr/>
          <p:nvPr/>
        </p:nvSpPr>
        <p:spPr>
          <a:xfrm>
            <a:off x="179640" y="3780000"/>
            <a:ext cx="180000" cy="180000"/>
          </a:xfrm>
          <a:prstGeom prst="line">
            <a:avLst/>
          </a:prstGeom>
          <a:ln w="36000">
            <a:solidFill>
              <a:srgbClr val="ff0000"/>
            </a:solidFill>
            <a:round/>
          </a:ln>
        </p:spPr>
        <p:style>
          <a:lnRef idx="0"/>
          <a:fillRef idx="0"/>
          <a:effectRef idx="0"/>
          <a:fontRef idx="minor"/>
        </p:style>
      </p:sp>
      <p:sp>
        <p:nvSpPr>
          <p:cNvPr id="468" name=""/>
          <p:cNvSpPr/>
          <p:nvPr/>
        </p:nvSpPr>
        <p:spPr>
          <a:xfrm>
            <a:off x="179640" y="3420000"/>
            <a:ext cx="180000" cy="180000"/>
          </a:xfrm>
          <a:prstGeom prst="line">
            <a:avLst/>
          </a:prstGeom>
          <a:ln w="36000">
            <a:solidFill>
              <a:srgbClr val="ff0000"/>
            </a:solidFill>
            <a:round/>
          </a:ln>
        </p:spPr>
        <p:style>
          <a:lnRef idx="0"/>
          <a:fillRef idx="0"/>
          <a:effectRef idx="0"/>
          <a:fontRef idx="minor"/>
        </p:style>
      </p:sp>
      <p:sp>
        <p:nvSpPr>
          <p:cNvPr id="469" name=""/>
          <p:cNvSpPr/>
          <p:nvPr/>
        </p:nvSpPr>
        <p:spPr>
          <a:xfrm>
            <a:off x="179640" y="3600000"/>
            <a:ext cx="180000" cy="180000"/>
          </a:xfrm>
          <a:prstGeom prst="line">
            <a:avLst/>
          </a:prstGeom>
          <a:ln w="36000">
            <a:solidFill>
              <a:srgbClr val="ff0000"/>
            </a:solidFill>
            <a:round/>
          </a:ln>
        </p:spPr>
        <p:style>
          <a:lnRef idx="0"/>
          <a:fillRef idx="0"/>
          <a:effectRef idx="0"/>
          <a:fontRef idx="minor"/>
        </p:style>
      </p:sp>
      <p:sp>
        <p:nvSpPr>
          <p:cNvPr id="470" name=""/>
          <p:cNvSpPr/>
          <p:nvPr/>
        </p:nvSpPr>
        <p:spPr>
          <a:xfrm>
            <a:off x="5219640" y="1439640"/>
            <a:ext cx="3599280" cy="373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000" spc="-1" strike="noStrike">
                <a:solidFill>
                  <a:srgbClr val="2bc7b3"/>
                </a:solidFill>
                <a:latin typeface="Arial"/>
                <a:ea typeface="DejaVu Sans"/>
              </a:rPr>
              <a:t>Je conserve created datetime et je change le type en date</a:t>
            </a:r>
            <a:endParaRPr b="0" lang="fr-FR" sz="1000" spc="-1" strike="noStrike">
              <a:latin typeface="Arial"/>
            </a:endParaRPr>
          </a:p>
        </p:txBody>
      </p:sp>
      <p:sp>
        <p:nvSpPr>
          <p:cNvPr id="471" name=""/>
          <p:cNvSpPr/>
          <p:nvPr/>
        </p:nvSpPr>
        <p:spPr>
          <a:xfrm>
            <a:off x="5027400" y="427068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72" name=""/>
          <p:cNvSpPr/>
          <p:nvPr/>
        </p:nvSpPr>
        <p:spPr>
          <a:xfrm>
            <a:off x="4931640" y="108000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73" name=""/>
          <p:cNvSpPr/>
          <p:nvPr/>
        </p:nvSpPr>
        <p:spPr>
          <a:xfrm>
            <a:off x="4931640" y="198036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74" name=""/>
          <p:cNvSpPr/>
          <p:nvPr/>
        </p:nvSpPr>
        <p:spPr>
          <a:xfrm>
            <a:off x="4931640" y="154800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75" name=""/>
          <p:cNvSpPr/>
          <p:nvPr/>
        </p:nvSpPr>
        <p:spPr>
          <a:xfrm>
            <a:off x="5280120" y="954360"/>
            <a:ext cx="3599280" cy="2314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000" spc="-1" strike="noStrike">
                <a:solidFill>
                  <a:srgbClr val="2bc7b3"/>
                </a:solidFill>
                <a:latin typeface="Arial"/>
                <a:ea typeface="DejaVu Sans"/>
              </a:rPr>
              <a:t>Je conserve à ce stade de l’étude</a:t>
            </a:r>
            <a:endParaRPr b="0" lang="fr-FR" sz="1000" spc="-1" strike="noStrike">
              <a:latin typeface="Arial"/>
            </a:endParaRPr>
          </a:p>
        </p:txBody>
      </p:sp>
      <p:sp>
        <p:nvSpPr>
          <p:cNvPr id="476" name=""/>
          <p:cNvSpPr/>
          <p:nvPr/>
        </p:nvSpPr>
        <p:spPr>
          <a:xfrm>
            <a:off x="4907160" y="90000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77" name=""/>
          <p:cNvSpPr/>
          <p:nvPr/>
        </p:nvSpPr>
        <p:spPr>
          <a:xfrm>
            <a:off x="5027400" y="446472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78" name=""/>
          <p:cNvSpPr/>
          <p:nvPr/>
        </p:nvSpPr>
        <p:spPr>
          <a:xfrm>
            <a:off x="4917960" y="304992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79" name=""/>
          <p:cNvSpPr/>
          <p:nvPr/>
        </p:nvSpPr>
        <p:spPr>
          <a:xfrm>
            <a:off x="4919400" y="277092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80" name=""/>
          <p:cNvSpPr/>
          <p:nvPr/>
        </p:nvSpPr>
        <p:spPr>
          <a:xfrm>
            <a:off x="719640" y="53640"/>
            <a:ext cx="7918920" cy="7088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2100" spc="-1" strike="noStrike">
                <a:solidFill>
                  <a:schemeClr val="accent2"/>
                </a:solidFill>
                <a:latin typeface="Merienda One"/>
                <a:ea typeface="Merienda One"/>
              </a:rPr>
              <a:t> </a:t>
            </a:r>
            <a:r>
              <a:rPr b="0" lang="en" sz="2100" spc="-1" strike="noStrike">
                <a:solidFill>
                  <a:schemeClr val="accent2"/>
                </a:solidFill>
                <a:latin typeface="Merienda One"/>
                <a:ea typeface="Merienda One"/>
              </a:rPr>
              <a:t>sélection variables pertinentes pour la suite</a:t>
            </a:r>
            <a:endParaRPr b="0" lang="fr-FR" sz="21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1" name="" descr=""/>
          <p:cNvPicPr/>
          <p:nvPr/>
        </p:nvPicPr>
        <p:blipFill>
          <a:blip r:embed="rId1">
            <a:alphaModFix amt="80000"/>
          </a:blip>
          <a:stretch/>
        </p:blipFill>
        <p:spPr>
          <a:xfrm>
            <a:off x="278280" y="899640"/>
            <a:ext cx="4580280" cy="3532680"/>
          </a:xfrm>
          <a:prstGeom prst="rect">
            <a:avLst/>
          </a:prstGeom>
          <a:ln w="36000">
            <a:noFill/>
          </a:ln>
        </p:spPr>
      </p:pic>
      <p:pic>
        <p:nvPicPr>
          <p:cNvPr id="482" name="Google Shape;310;p 1" descr=""/>
          <p:cNvPicPr/>
          <p:nvPr/>
        </p:nvPicPr>
        <p:blipFill>
          <a:blip r:embed="rId2">
            <a:alphaModFix amt="80000"/>
          </a:blip>
          <a:stretch/>
        </p:blipFill>
        <p:spPr>
          <a:xfrm>
            <a:off x="7200000" y="813960"/>
            <a:ext cx="1564560" cy="1705680"/>
          </a:xfrm>
          <a:prstGeom prst="rect">
            <a:avLst/>
          </a:prstGeom>
          <a:ln w="0">
            <a:noFill/>
          </a:ln>
        </p:spPr>
      </p:pic>
      <p:sp>
        <p:nvSpPr>
          <p:cNvPr id="483" name="Google Shape;313;p 1"/>
          <p:cNvSpPr/>
          <p:nvPr/>
        </p:nvSpPr>
        <p:spPr>
          <a:xfrm>
            <a:off x="-131400" y="-75240"/>
            <a:ext cx="5481720" cy="3965400"/>
          </a:xfrm>
          <a:custGeom>
            <a:avLst/>
            <a:gdLst>
              <a:gd name="textAreaLeft" fmla="*/ 0 w 5481720"/>
              <a:gd name="textAreaRight" fmla="*/ 5482800 w 5481720"/>
              <a:gd name="textAreaTop" fmla="*/ 0 h 3965400"/>
              <a:gd name="textAreaBottom" fmla="*/ 3966840 h 3965400"/>
            </a:gdLst>
            <a:ahLst/>
            <a:rect l="textAreaLeft" t="textAreaTop" r="textAreaRight" b="textAreaBottom"/>
            <a:pathLst>
              <a:path w="219343" h="158677">
                <a:moveTo>
                  <a:pt x="0" y="146795"/>
                </a:moveTo>
                <a:cubicBezTo>
                  <a:pt x="0" y="135218"/>
                  <a:pt x="21557" y="129742"/>
                  <a:pt x="32306" y="134043"/>
                </a:cubicBezTo>
                <a:cubicBezTo>
                  <a:pt x="40553" y="137343"/>
                  <a:pt x="54150" y="151505"/>
                  <a:pt x="46759" y="156431"/>
                </a:cubicBezTo>
                <a:cubicBezTo>
                  <a:pt x="41757" y="159765"/>
                  <a:pt x="31136" y="159463"/>
                  <a:pt x="28906" y="153880"/>
                </a:cubicBezTo>
                <a:cubicBezTo>
                  <a:pt x="27424" y="150170"/>
                  <a:pt x="28536" y="145552"/>
                  <a:pt x="30323" y="141978"/>
                </a:cubicBezTo>
                <a:cubicBezTo>
                  <a:pt x="33875" y="134874"/>
                  <a:pt x="44473" y="134761"/>
                  <a:pt x="51577" y="131209"/>
                </a:cubicBezTo>
                <a:cubicBezTo>
                  <a:pt x="57594" y="128200"/>
                  <a:pt x="62197" y="121807"/>
                  <a:pt x="64046" y="115339"/>
                </a:cubicBezTo>
                <a:cubicBezTo>
                  <a:pt x="65821" y="109131"/>
                  <a:pt x="66745" y="102487"/>
                  <a:pt x="66030" y="96069"/>
                </a:cubicBezTo>
                <a:cubicBezTo>
                  <a:pt x="65165" y="88304"/>
                  <a:pt x="59214" y="81163"/>
                  <a:pt x="60078" y="73398"/>
                </a:cubicBezTo>
                <a:cubicBezTo>
                  <a:pt x="60936" y="65687"/>
                  <a:pt x="68620" y="59361"/>
                  <a:pt x="75665" y="56111"/>
                </a:cubicBezTo>
                <a:cubicBezTo>
                  <a:pt x="94539" y="47404"/>
                  <a:pt x="126993" y="74870"/>
                  <a:pt x="138010" y="57245"/>
                </a:cubicBezTo>
                <a:cubicBezTo>
                  <a:pt x="140318" y="53552"/>
                  <a:pt x="140239" y="47288"/>
                  <a:pt x="137160" y="44209"/>
                </a:cubicBezTo>
                <a:cubicBezTo>
                  <a:pt x="134448" y="41497"/>
                  <a:pt x="129114" y="40252"/>
                  <a:pt x="125825" y="42225"/>
                </a:cubicBezTo>
                <a:cubicBezTo>
                  <a:pt x="120468" y="45438"/>
                  <a:pt x="126217" y="58570"/>
                  <a:pt x="132342" y="59795"/>
                </a:cubicBezTo>
                <a:cubicBezTo>
                  <a:pt x="138025" y="60932"/>
                  <a:pt x="145859" y="59133"/>
                  <a:pt x="148779" y="54127"/>
                </a:cubicBezTo>
                <a:cubicBezTo>
                  <a:pt x="154637" y="44086"/>
                  <a:pt x="155264" y="29033"/>
                  <a:pt x="165499" y="23521"/>
                </a:cubicBezTo>
                <a:cubicBezTo>
                  <a:pt x="176976" y="17340"/>
                  <a:pt x="192241" y="27646"/>
                  <a:pt x="204607" y="23521"/>
                </a:cubicBezTo>
                <a:cubicBezTo>
                  <a:pt x="213384" y="20594"/>
                  <a:pt x="219343" y="9252"/>
                  <a:pt x="219343" y="0"/>
                </a:cubicBezTo>
              </a:path>
            </a:pathLst>
          </a:custGeom>
          <a:noFill/>
          <a:ln w="19050">
            <a:solidFill>
              <a:srgbClr val="2bc7b3"/>
            </a:solidFill>
            <a:prstDash val="dot"/>
            <a:round/>
          </a:ln>
        </p:spPr>
        <p:style>
          <a:lnRef idx="0"/>
          <a:fillRef idx="0"/>
          <a:effectRef idx="0"/>
          <a:fontRef idx="minor"/>
        </p:style>
      </p:sp>
      <p:sp>
        <p:nvSpPr>
          <p:cNvPr id="484" name=""/>
          <p:cNvSpPr/>
          <p:nvPr/>
        </p:nvSpPr>
        <p:spPr>
          <a:xfrm>
            <a:off x="230760" y="1732320"/>
            <a:ext cx="180000" cy="180000"/>
          </a:xfrm>
          <a:prstGeom prst="line">
            <a:avLst/>
          </a:prstGeom>
          <a:ln w="36000">
            <a:solidFill>
              <a:srgbClr val="ff0000"/>
            </a:solidFill>
            <a:round/>
          </a:ln>
        </p:spPr>
        <p:style>
          <a:lnRef idx="0"/>
          <a:fillRef idx="0"/>
          <a:effectRef idx="0"/>
          <a:fontRef idx="minor"/>
        </p:style>
      </p:sp>
      <p:sp>
        <p:nvSpPr>
          <p:cNvPr id="485" name=""/>
          <p:cNvSpPr/>
          <p:nvPr/>
        </p:nvSpPr>
        <p:spPr>
          <a:xfrm>
            <a:off x="221400" y="1851120"/>
            <a:ext cx="180000" cy="180000"/>
          </a:xfrm>
          <a:prstGeom prst="line">
            <a:avLst/>
          </a:prstGeom>
          <a:ln w="36000">
            <a:solidFill>
              <a:srgbClr val="ff0000"/>
            </a:solidFill>
            <a:round/>
          </a:ln>
        </p:spPr>
        <p:style>
          <a:lnRef idx="0"/>
          <a:fillRef idx="0"/>
          <a:effectRef idx="0"/>
          <a:fontRef idx="minor"/>
        </p:style>
      </p:sp>
      <p:sp>
        <p:nvSpPr>
          <p:cNvPr id="486" name=""/>
          <p:cNvSpPr/>
          <p:nvPr/>
        </p:nvSpPr>
        <p:spPr>
          <a:xfrm>
            <a:off x="251280" y="2004120"/>
            <a:ext cx="180000" cy="180000"/>
          </a:xfrm>
          <a:prstGeom prst="line">
            <a:avLst/>
          </a:prstGeom>
          <a:ln w="36000">
            <a:solidFill>
              <a:srgbClr val="ff0000"/>
            </a:solidFill>
            <a:round/>
          </a:ln>
        </p:spPr>
        <p:style>
          <a:lnRef idx="0"/>
          <a:fillRef idx="0"/>
          <a:effectRef idx="0"/>
          <a:fontRef idx="minor"/>
        </p:style>
      </p:sp>
      <p:sp>
        <p:nvSpPr>
          <p:cNvPr id="487" name=""/>
          <p:cNvSpPr/>
          <p:nvPr/>
        </p:nvSpPr>
        <p:spPr>
          <a:xfrm>
            <a:off x="264240" y="2500560"/>
            <a:ext cx="180000" cy="180000"/>
          </a:xfrm>
          <a:prstGeom prst="line">
            <a:avLst/>
          </a:prstGeom>
          <a:ln w="36000">
            <a:solidFill>
              <a:srgbClr val="ff0000"/>
            </a:solidFill>
            <a:round/>
          </a:ln>
        </p:spPr>
        <p:style>
          <a:lnRef idx="0"/>
          <a:fillRef idx="0"/>
          <a:effectRef idx="0"/>
          <a:fontRef idx="minor"/>
        </p:style>
      </p:sp>
      <p:sp>
        <p:nvSpPr>
          <p:cNvPr id="488" name=""/>
          <p:cNvSpPr/>
          <p:nvPr/>
        </p:nvSpPr>
        <p:spPr>
          <a:xfrm>
            <a:off x="278280" y="4253040"/>
            <a:ext cx="180000" cy="180000"/>
          </a:xfrm>
          <a:prstGeom prst="line">
            <a:avLst/>
          </a:prstGeom>
          <a:ln w="36000">
            <a:solidFill>
              <a:srgbClr val="ff0000"/>
            </a:solidFill>
            <a:round/>
          </a:ln>
        </p:spPr>
        <p:style>
          <a:lnRef idx="0"/>
          <a:fillRef idx="0"/>
          <a:effectRef idx="0"/>
          <a:fontRef idx="minor"/>
        </p:style>
      </p:sp>
      <p:sp>
        <p:nvSpPr>
          <p:cNvPr id="489" name=""/>
          <p:cNvSpPr/>
          <p:nvPr/>
        </p:nvSpPr>
        <p:spPr>
          <a:xfrm>
            <a:off x="251280" y="2184120"/>
            <a:ext cx="180000" cy="180000"/>
          </a:xfrm>
          <a:prstGeom prst="line">
            <a:avLst/>
          </a:prstGeom>
          <a:ln w="36000">
            <a:solidFill>
              <a:srgbClr val="ff0000"/>
            </a:solidFill>
            <a:round/>
          </a:ln>
        </p:spPr>
        <p:style>
          <a:lnRef idx="0"/>
          <a:fillRef idx="0"/>
          <a:effectRef idx="0"/>
          <a:fontRef idx="minor"/>
        </p:style>
      </p:sp>
      <p:sp>
        <p:nvSpPr>
          <p:cNvPr id="490" name=""/>
          <p:cNvSpPr/>
          <p:nvPr/>
        </p:nvSpPr>
        <p:spPr>
          <a:xfrm>
            <a:off x="264240" y="2680560"/>
            <a:ext cx="180000" cy="180000"/>
          </a:xfrm>
          <a:prstGeom prst="line">
            <a:avLst/>
          </a:prstGeom>
          <a:ln w="36000">
            <a:solidFill>
              <a:srgbClr val="ff0000"/>
            </a:solidFill>
            <a:round/>
          </a:ln>
        </p:spPr>
        <p:style>
          <a:lnRef idx="0"/>
          <a:fillRef idx="0"/>
          <a:effectRef idx="0"/>
          <a:fontRef idx="minor"/>
        </p:style>
      </p:sp>
      <p:sp>
        <p:nvSpPr>
          <p:cNvPr id="491" name=""/>
          <p:cNvSpPr/>
          <p:nvPr/>
        </p:nvSpPr>
        <p:spPr>
          <a:xfrm>
            <a:off x="4847040" y="170028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492" name=""/>
          <p:cNvSpPr/>
          <p:nvPr/>
        </p:nvSpPr>
        <p:spPr>
          <a:xfrm>
            <a:off x="4859280" y="108000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93" name=""/>
          <p:cNvSpPr/>
          <p:nvPr/>
        </p:nvSpPr>
        <p:spPr>
          <a:xfrm>
            <a:off x="4847040" y="94752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94" name=""/>
          <p:cNvSpPr/>
          <p:nvPr/>
        </p:nvSpPr>
        <p:spPr>
          <a:xfrm>
            <a:off x="4859280" y="152244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95" name=""/>
          <p:cNvSpPr/>
          <p:nvPr/>
        </p:nvSpPr>
        <p:spPr>
          <a:xfrm>
            <a:off x="4859280" y="136800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96" name=""/>
          <p:cNvSpPr/>
          <p:nvPr/>
        </p:nvSpPr>
        <p:spPr>
          <a:xfrm>
            <a:off x="4860000" y="1221480"/>
            <a:ext cx="287280" cy="70920"/>
          </a:xfrm>
          <a:custGeom>
            <a:avLst/>
            <a:gdLst>
              <a:gd name="textAreaLeft" fmla="*/ 53280 w 287280"/>
              <a:gd name="textAreaRight" fmla="*/ 242640 w 287280"/>
              <a:gd name="textAreaTop" fmla="*/ 21240 h 70920"/>
              <a:gd name="textAreaBottom" fmla="*/ 50400 h 70920"/>
            </a:gdLst>
            <a:ahLst/>
            <a:rect l="textAreaLeft" t="textAreaTop" r="textAreaRight" b="textAreaBottom"/>
            <a:pathLst>
              <a:path w="21600" h="21800">
                <a:moveTo>
                  <a:pt x="13200" y="0"/>
                </a:moveTo>
                <a:lnTo>
                  <a:pt x="21600" y="10800"/>
                </a:lnTo>
                <a:lnTo>
                  <a:pt x="13200" y="21800"/>
                </a:lnTo>
                <a:lnTo>
                  <a:pt x="13200" y="15200"/>
                </a:lnTo>
                <a:lnTo>
                  <a:pt x="4000" y="15200"/>
                </a:lnTo>
                <a:lnTo>
                  <a:pt x="4000" y="6400"/>
                </a:lnTo>
                <a:lnTo>
                  <a:pt x="13200" y="6400"/>
                </a:lnTo>
                <a:lnTo>
                  <a:pt x="13200" y="0"/>
                </a:lnTo>
                <a:moveTo>
                  <a:pt x="0" y="6400"/>
                </a:moveTo>
                <a:lnTo>
                  <a:pt x="0" y="15200"/>
                </a:lnTo>
                <a:lnTo>
                  <a:pt x="1000" y="15200"/>
                </a:lnTo>
                <a:lnTo>
                  <a:pt x="1000" y="6400"/>
                </a:lnTo>
                <a:lnTo>
                  <a:pt x="0" y="6400"/>
                </a:lnTo>
                <a:moveTo>
                  <a:pt x="2000" y="6400"/>
                </a:moveTo>
                <a:lnTo>
                  <a:pt x="2000" y="15200"/>
                </a:lnTo>
                <a:lnTo>
                  <a:pt x="3000" y="15200"/>
                </a:lnTo>
                <a:lnTo>
                  <a:pt x="3000" y="6400"/>
                </a:lnTo>
                <a:lnTo>
                  <a:pt x="2000" y="6400"/>
                </a:lnTo>
                <a:close/>
              </a:path>
            </a:pathLst>
          </a:custGeom>
          <a:solidFill>
            <a:schemeClr val="accent1"/>
          </a:solidFill>
          <a:ln w="36000">
            <a:solidFill>
              <a:srgbClr val="156459"/>
            </a:solidFill>
            <a:round/>
          </a:ln>
        </p:spPr>
        <p:style>
          <a:lnRef idx="0"/>
          <a:fillRef idx="0"/>
          <a:effectRef idx="0"/>
          <a:fontRef idx="minor"/>
        </p:style>
      </p:sp>
      <p:sp>
        <p:nvSpPr>
          <p:cNvPr id="497" name=""/>
          <p:cNvSpPr/>
          <p:nvPr/>
        </p:nvSpPr>
        <p:spPr>
          <a:xfrm>
            <a:off x="4859280" y="280800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498" name=""/>
          <p:cNvSpPr/>
          <p:nvPr/>
        </p:nvSpPr>
        <p:spPr>
          <a:xfrm>
            <a:off x="4834800" y="357552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499" name=""/>
          <p:cNvSpPr/>
          <p:nvPr/>
        </p:nvSpPr>
        <p:spPr>
          <a:xfrm>
            <a:off x="4859280" y="311760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500" name=""/>
          <p:cNvSpPr/>
          <p:nvPr/>
        </p:nvSpPr>
        <p:spPr>
          <a:xfrm>
            <a:off x="4859280" y="298800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501" name=""/>
          <p:cNvSpPr/>
          <p:nvPr/>
        </p:nvSpPr>
        <p:spPr>
          <a:xfrm>
            <a:off x="4859280" y="324000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502" name=""/>
          <p:cNvSpPr/>
          <p:nvPr/>
        </p:nvSpPr>
        <p:spPr>
          <a:xfrm>
            <a:off x="4859280" y="340920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503" name=""/>
          <p:cNvSpPr/>
          <p:nvPr/>
        </p:nvSpPr>
        <p:spPr>
          <a:xfrm>
            <a:off x="4847760" y="371016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504" name=""/>
          <p:cNvSpPr/>
          <p:nvPr/>
        </p:nvSpPr>
        <p:spPr>
          <a:xfrm>
            <a:off x="4822560" y="395820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505" name=""/>
          <p:cNvSpPr/>
          <p:nvPr/>
        </p:nvSpPr>
        <p:spPr>
          <a:xfrm>
            <a:off x="4847760" y="381852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506" name=""/>
          <p:cNvSpPr/>
          <p:nvPr/>
        </p:nvSpPr>
        <p:spPr>
          <a:xfrm>
            <a:off x="4859280" y="4139640"/>
            <a:ext cx="287280" cy="70920"/>
          </a:xfrm>
          <a:custGeom>
            <a:avLst/>
            <a:gdLst>
              <a:gd name="textAreaLeft" fmla="*/ 53280 w 287280"/>
              <a:gd name="textAreaRight" fmla="*/ 225360 w 287280"/>
              <a:gd name="textAreaTop" fmla="*/ 19800 h 70920"/>
              <a:gd name="textAreaBottom" fmla="*/ 51840 h 70920"/>
            </a:gdLst>
            <a:ahLst/>
            <a:rect l="textAreaLeft" t="textAreaTop" r="textAreaRight" b="textAreaBottom"/>
            <a:pathLst>
              <a:path w="21600" h="21800">
                <a:moveTo>
                  <a:pt x="11002" y="0"/>
                </a:moveTo>
                <a:lnTo>
                  <a:pt x="21600" y="10800"/>
                </a:lnTo>
                <a:lnTo>
                  <a:pt x="11002" y="21800"/>
                </a:lnTo>
                <a:lnTo>
                  <a:pt x="11002" y="15582"/>
                </a:lnTo>
                <a:lnTo>
                  <a:pt x="4000" y="15582"/>
                </a:lnTo>
                <a:lnTo>
                  <a:pt x="4000" y="6018"/>
                </a:lnTo>
                <a:lnTo>
                  <a:pt x="11002" y="6018"/>
                </a:lnTo>
                <a:lnTo>
                  <a:pt x="11002" y="0"/>
                </a:lnTo>
                <a:moveTo>
                  <a:pt x="0" y="6018"/>
                </a:moveTo>
                <a:lnTo>
                  <a:pt x="0" y="15582"/>
                </a:lnTo>
                <a:lnTo>
                  <a:pt x="1000" y="15582"/>
                </a:lnTo>
                <a:lnTo>
                  <a:pt x="1000" y="6018"/>
                </a:lnTo>
                <a:lnTo>
                  <a:pt x="0" y="6018"/>
                </a:lnTo>
                <a:moveTo>
                  <a:pt x="2000" y="6018"/>
                </a:moveTo>
                <a:lnTo>
                  <a:pt x="2000" y="15582"/>
                </a:lnTo>
                <a:lnTo>
                  <a:pt x="3000" y="15582"/>
                </a:lnTo>
                <a:lnTo>
                  <a:pt x="3000" y="6018"/>
                </a:lnTo>
                <a:lnTo>
                  <a:pt x="2000" y="6018"/>
                </a:lnTo>
                <a:close/>
              </a:path>
            </a:pathLst>
          </a:custGeom>
          <a:solidFill>
            <a:schemeClr val="accent1"/>
          </a:solidFill>
          <a:ln w="36000">
            <a:solidFill>
              <a:srgbClr val="156459"/>
            </a:solidFill>
            <a:round/>
          </a:ln>
        </p:spPr>
        <p:style>
          <a:lnRef idx="0"/>
          <a:fillRef idx="0"/>
          <a:effectRef idx="0"/>
          <a:fontRef idx="minor"/>
        </p:style>
      </p:sp>
      <p:sp>
        <p:nvSpPr>
          <p:cNvPr id="507" name=""/>
          <p:cNvSpPr/>
          <p:nvPr/>
        </p:nvSpPr>
        <p:spPr>
          <a:xfrm>
            <a:off x="5349960" y="1476360"/>
            <a:ext cx="3419280" cy="26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Groupes d’aliments</a:t>
            </a:r>
            <a:endParaRPr b="0" lang="fr-FR" sz="1200" spc="-1" strike="noStrike">
              <a:latin typeface="Arial"/>
            </a:endParaRPr>
          </a:p>
        </p:txBody>
      </p:sp>
      <p:sp>
        <p:nvSpPr>
          <p:cNvPr id="508" name=""/>
          <p:cNvSpPr/>
          <p:nvPr/>
        </p:nvSpPr>
        <p:spPr>
          <a:xfrm>
            <a:off x="5219280" y="2699640"/>
            <a:ext cx="179280" cy="1619280"/>
          </a:xfrm>
          <a:custGeom>
            <a:avLst/>
            <a:gdLst>
              <a:gd name="textAreaLeft" fmla="*/ 0 w 179280"/>
              <a:gd name="textAreaRight" fmla="*/ 64800 w 179280"/>
              <a:gd name="textAreaTop" fmla="*/ 42120 h 1619280"/>
              <a:gd name="textAreaBottom" fmla="*/ 1577880 h 1619280"/>
            </a:gdLst>
            <a:ah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solidFill>
            <a:schemeClr val="accent1"/>
          </a:solidFill>
          <a:ln w="36000">
            <a:solidFill>
              <a:srgbClr val="156459"/>
            </a:solidFill>
            <a:round/>
          </a:ln>
        </p:spPr>
        <p:style>
          <a:lnRef idx="0"/>
          <a:fillRef idx="0"/>
          <a:effectRef idx="0"/>
          <a:fontRef idx="minor"/>
        </p:style>
      </p:sp>
      <p:sp>
        <p:nvSpPr>
          <p:cNvPr id="509" name=""/>
          <p:cNvSpPr/>
          <p:nvPr/>
        </p:nvSpPr>
        <p:spPr>
          <a:xfrm>
            <a:off x="5579640" y="3177360"/>
            <a:ext cx="2699280" cy="77220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 energy_100g en kilo joules</a:t>
            </a:r>
            <a:endParaRPr b="0" lang="fr-FR" sz="1200" spc="-1" strike="noStrike">
              <a:latin typeface="Arial"/>
            </a:endParaRPr>
          </a:p>
          <a:p>
            <a:pPr>
              <a:lnSpc>
                <a:spcPct val="100000"/>
              </a:lnSpc>
            </a:pPr>
            <a:r>
              <a:rPr b="0" lang="fr-FR" sz="1200" spc="-1" strike="noStrike">
                <a:solidFill>
                  <a:srgbClr val="2bc7b3"/>
                </a:solidFill>
                <a:latin typeface="Arial"/>
                <a:ea typeface="DejaVu Sans"/>
              </a:rPr>
              <a:t> </a:t>
            </a:r>
            <a:r>
              <a:rPr b="0" lang="fr-FR" sz="1200" spc="-1" strike="noStrike">
                <a:solidFill>
                  <a:srgbClr val="2bc7b3"/>
                </a:solidFill>
                <a:latin typeface="Arial"/>
                <a:ea typeface="DejaVu Sans"/>
              </a:rPr>
              <a:t>+ nutriments pris en compte pour le       calcul du nutrition_score</a:t>
            </a:r>
            <a:endParaRPr b="0" lang="fr-FR" sz="1200" spc="-1" strike="noStrike">
              <a:latin typeface="Arial"/>
            </a:endParaRPr>
          </a:p>
          <a:p>
            <a:pPr>
              <a:lnSpc>
                <a:spcPct val="100000"/>
              </a:lnSpc>
            </a:pPr>
            <a:r>
              <a:rPr b="0" lang="fr-FR" sz="1200" spc="-1" strike="noStrike">
                <a:solidFill>
                  <a:srgbClr val="2bc7b3"/>
                </a:solidFill>
                <a:latin typeface="Arial"/>
                <a:ea typeface="DejaVu Sans"/>
              </a:rPr>
              <a:t>+nutrition_score</a:t>
            </a:r>
            <a:endParaRPr b="0" lang="fr-FR" sz="1200" spc="-1" strike="noStrike">
              <a:latin typeface="Arial"/>
            </a:endParaRPr>
          </a:p>
        </p:txBody>
      </p:sp>
      <p:sp>
        <p:nvSpPr>
          <p:cNvPr id="510" name=""/>
          <p:cNvSpPr/>
          <p:nvPr/>
        </p:nvSpPr>
        <p:spPr>
          <a:xfrm>
            <a:off x="5232600" y="1497960"/>
            <a:ext cx="71640" cy="276480"/>
          </a:xfrm>
          <a:custGeom>
            <a:avLst/>
            <a:gdLst>
              <a:gd name="textAreaLeft" fmla="*/ 0 w 71640"/>
              <a:gd name="textAreaRight" fmla="*/ 25920 w 71640"/>
              <a:gd name="textAreaTop" fmla="*/ 7200 h 276480"/>
              <a:gd name="textAreaBottom" fmla="*/ 270000 h 276480"/>
            </a:gdLst>
            <a:ahLst/>
            <a:rect l="textAreaLeft" t="textAreaTop" r="textAreaRight" b="textAreaBottom"/>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solidFill>
            <a:schemeClr val="accent1"/>
          </a:solidFill>
          <a:ln w="36000">
            <a:solidFill>
              <a:srgbClr val="156459"/>
            </a:solidFill>
            <a:round/>
          </a:ln>
        </p:spPr>
        <p:style>
          <a:lnRef idx="0"/>
          <a:fillRef idx="0"/>
          <a:effectRef idx="0"/>
          <a:fontRef idx="minor"/>
        </p:style>
      </p:sp>
      <p:sp>
        <p:nvSpPr>
          <p:cNvPr id="511" name=""/>
          <p:cNvSpPr/>
          <p:nvPr/>
        </p:nvSpPr>
        <p:spPr>
          <a:xfrm>
            <a:off x="5349960" y="1259640"/>
            <a:ext cx="3108240" cy="426600"/>
          </a:xfrm>
          <a:prstGeom prst="rect">
            <a:avLst/>
          </a:prstGeom>
          <a:noFill/>
          <a:ln w="36000">
            <a:noFill/>
          </a:ln>
        </p:spPr>
        <p:style>
          <a:lnRef idx="0"/>
          <a:fillRef idx="0"/>
          <a:effectRef idx="0"/>
          <a:fontRef idx="minor"/>
        </p:style>
      </p:sp>
      <p:sp>
        <p:nvSpPr>
          <p:cNvPr id="512" name=""/>
          <p:cNvSpPr/>
          <p:nvPr/>
        </p:nvSpPr>
        <p:spPr>
          <a:xfrm>
            <a:off x="5219640" y="1293480"/>
            <a:ext cx="3419280" cy="6015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Nutrigrade A,B,C,D,E</a:t>
            </a:r>
            <a:endParaRPr b="0" lang="fr-FR" sz="1200" spc="-1" strike="noStrike">
              <a:latin typeface="Arial"/>
            </a:endParaRPr>
          </a:p>
        </p:txBody>
      </p:sp>
      <p:sp>
        <p:nvSpPr>
          <p:cNvPr id="513" name=""/>
          <p:cNvSpPr/>
          <p:nvPr/>
        </p:nvSpPr>
        <p:spPr>
          <a:xfrm>
            <a:off x="694800" y="179640"/>
            <a:ext cx="6864480" cy="39960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2100" spc="-1" strike="noStrike">
                <a:solidFill>
                  <a:schemeClr val="accent2"/>
                </a:solidFill>
                <a:latin typeface="Merienda One"/>
                <a:ea typeface="Merienda One"/>
              </a:rPr>
              <a:t> </a:t>
            </a:r>
            <a:r>
              <a:rPr b="0" lang="en" sz="2100" spc="-1" strike="noStrike">
                <a:solidFill>
                  <a:schemeClr val="accent2"/>
                </a:solidFill>
                <a:latin typeface="Merienda One"/>
                <a:ea typeface="Merienda One"/>
              </a:rPr>
              <a:t>Suite de la sélection des variables pertinentes</a:t>
            </a:r>
            <a:endParaRPr b="0" lang="fr-FR" sz="2100" spc="-1" strike="noStrike">
              <a:latin typeface="Arial"/>
            </a:endParaRPr>
          </a:p>
        </p:txBody>
      </p:sp>
      <p:sp>
        <p:nvSpPr>
          <p:cNvPr id="514" name=""/>
          <p:cNvSpPr/>
          <p:nvPr/>
        </p:nvSpPr>
        <p:spPr>
          <a:xfrm>
            <a:off x="828000" y="4499640"/>
            <a:ext cx="6370200" cy="39960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2100" spc="-1" strike="noStrike">
                <a:solidFill>
                  <a:schemeClr val="accent2"/>
                </a:solidFill>
                <a:latin typeface="Merienda One"/>
                <a:ea typeface="Merienda One"/>
              </a:rPr>
              <a:t>Nous conservons à ce stade 24 variables</a:t>
            </a:r>
            <a:endParaRPr b="0" lang="fr-FR" sz="21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5" name="Google Shape;310;p 2" descr=""/>
          <p:cNvPicPr/>
          <p:nvPr/>
        </p:nvPicPr>
        <p:blipFill>
          <a:blip r:embed="rId1">
            <a:alphaModFix amt="80000"/>
          </a:blip>
          <a:stretch/>
        </p:blipFill>
        <p:spPr>
          <a:xfrm>
            <a:off x="179640" y="512640"/>
            <a:ext cx="1564560" cy="1705680"/>
          </a:xfrm>
          <a:prstGeom prst="rect">
            <a:avLst/>
          </a:prstGeom>
          <a:ln w="0">
            <a:noFill/>
          </a:ln>
        </p:spPr>
      </p:pic>
      <p:sp>
        <p:nvSpPr>
          <p:cNvPr id="516" name="Google Shape;313;p 2"/>
          <p:cNvSpPr/>
          <p:nvPr/>
        </p:nvSpPr>
        <p:spPr>
          <a:xfrm>
            <a:off x="-131400" y="-75240"/>
            <a:ext cx="5481720" cy="3965400"/>
          </a:xfrm>
          <a:custGeom>
            <a:avLst/>
            <a:gdLst>
              <a:gd name="textAreaLeft" fmla="*/ 0 w 5481720"/>
              <a:gd name="textAreaRight" fmla="*/ 5482800 w 5481720"/>
              <a:gd name="textAreaTop" fmla="*/ 0 h 3965400"/>
              <a:gd name="textAreaBottom" fmla="*/ 3966840 h 3965400"/>
            </a:gdLst>
            <a:ahLst/>
            <a:rect l="textAreaLeft" t="textAreaTop" r="textAreaRight" b="textAreaBottom"/>
            <a:pathLst>
              <a:path w="219343" h="158677">
                <a:moveTo>
                  <a:pt x="0" y="146795"/>
                </a:moveTo>
                <a:cubicBezTo>
                  <a:pt x="0" y="135218"/>
                  <a:pt x="21557" y="129742"/>
                  <a:pt x="32306" y="134043"/>
                </a:cubicBezTo>
                <a:cubicBezTo>
                  <a:pt x="40553" y="137343"/>
                  <a:pt x="54150" y="151505"/>
                  <a:pt x="46759" y="156431"/>
                </a:cubicBezTo>
                <a:cubicBezTo>
                  <a:pt x="41757" y="159765"/>
                  <a:pt x="31136" y="159463"/>
                  <a:pt x="28906" y="153880"/>
                </a:cubicBezTo>
                <a:cubicBezTo>
                  <a:pt x="27424" y="150170"/>
                  <a:pt x="28536" y="145552"/>
                  <a:pt x="30323" y="141978"/>
                </a:cubicBezTo>
                <a:cubicBezTo>
                  <a:pt x="33875" y="134874"/>
                  <a:pt x="44473" y="134761"/>
                  <a:pt x="51577" y="131209"/>
                </a:cubicBezTo>
                <a:cubicBezTo>
                  <a:pt x="57594" y="128200"/>
                  <a:pt x="62197" y="121807"/>
                  <a:pt x="64046" y="115339"/>
                </a:cubicBezTo>
                <a:cubicBezTo>
                  <a:pt x="65821" y="109131"/>
                  <a:pt x="66745" y="102487"/>
                  <a:pt x="66030" y="96069"/>
                </a:cubicBezTo>
                <a:cubicBezTo>
                  <a:pt x="65165" y="88304"/>
                  <a:pt x="59214" y="81163"/>
                  <a:pt x="60078" y="73398"/>
                </a:cubicBezTo>
                <a:cubicBezTo>
                  <a:pt x="60936" y="65687"/>
                  <a:pt x="68620" y="59361"/>
                  <a:pt x="75665" y="56111"/>
                </a:cubicBezTo>
                <a:cubicBezTo>
                  <a:pt x="94539" y="47404"/>
                  <a:pt x="126993" y="74870"/>
                  <a:pt x="138010" y="57245"/>
                </a:cubicBezTo>
                <a:cubicBezTo>
                  <a:pt x="140318" y="53552"/>
                  <a:pt x="140239" y="47288"/>
                  <a:pt x="137160" y="44209"/>
                </a:cubicBezTo>
                <a:cubicBezTo>
                  <a:pt x="134448" y="41497"/>
                  <a:pt x="129114" y="40252"/>
                  <a:pt x="125825" y="42225"/>
                </a:cubicBezTo>
                <a:cubicBezTo>
                  <a:pt x="120468" y="45438"/>
                  <a:pt x="126217" y="58570"/>
                  <a:pt x="132342" y="59795"/>
                </a:cubicBezTo>
                <a:cubicBezTo>
                  <a:pt x="138025" y="60932"/>
                  <a:pt x="145859" y="59133"/>
                  <a:pt x="148779" y="54127"/>
                </a:cubicBezTo>
                <a:cubicBezTo>
                  <a:pt x="154637" y="44086"/>
                  <a:pt x="155264" y="29033"/>
                  <a:pt x="165499" y="23521"/>
                </a:cubicBezTo>
                <a:cubicBezTo>
                  <a:pt x="176976" y="17340"/>
                  <a:pt x="192241" y="27646"/>
                  <a:pt x="204607" y="23521"/>
                </a:cubicBezTo>
                <a:cubicBezTo>
                  <a:pt x="213384" y="20594"/>
                  <a:pt x="219343" y="9252"/>
                  <a:pt x="219343" y="0"/>
                </a:cubicBezTo>
              </a:path>
            </a:pathLst>
          </a:custGeom>
          <a:noFill/>
          <a:ln w="19050">
            <a:solidFill>
              <a:srgbClr val="2bc7b3"/>
            </a:solidFill>
            <a:prstDash val="dot"/>
            <a:round/>
          </a:ln>
        </p:spPr>
        <p:style>
          <a:lnRef idx="0"/>
          <a:fillRef idx="0"/>
          <a:effectRef idx="0"/>
          <a:fontRef idx="minor"/>
        </p:style>
      </p:sp>
      <p:sp>
        <p:nvSpPr>
          <p:cNvPr id="517" name=""/>
          <p:cNvSpPr/>
          <p:nvPr/>
        </p:nvSpPr>
        <p:spPr>
          <a:xfrm>
            <a:off x="179640" y="10080"/>
            <a:ext cx="8819280" cy="7088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2100" spc="-1" strike="noStrike">
                <a:solidFill>
                  <a:schemeClr val="accent2"/>
                </a:solidFill>
                <a:latin typeface="Merienda One"/>
                <a:ea typeface="Merienda One"/>
              </a:rPr>
              <a:t>Quelques actions effectuées pendant le nettoyage des données</a:t>
            </a:r>
            <a:endParaRPr b="0" lang="fr-FR" sz="2100" spc="-1" strike="noStrike">
              <a:latin typeface="Arial"/>
            </a:endParaRPr>
          </a:p>
        </p:txBody>
      </p:sp>
      <p:sp>
        <p:nvSpPr>
          <p:cNvPr id="518" name=""/>
          <p:cNvSpPr/>
          <p:nvPr/>
        </p:nvSpPr>
        <p:spPr>
          <a:xfrm>
            <a:off x="1439640" y="579960"/>
            <a:ext cx="7379640" cy="35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Imputation de valeurs manquantes par une constante pour des variables objects</a:t>
            </a:r>
            <a:endParaRPr b="0" lang="fr-FR" sz="1200" spc="-1" strike="noStrike">
              <a:latin typeface="Arial"/>
            </a:endParaRPr>
          </a:p>
        </p:txBody>
      </p:sp>
      <p:pic>
        <p:nvPicPr>
          <p:cNvPr id="519" name="" descr=""/>
          <p:cNvPicPr/>
          <p:nvPr/>
        </p:nvPicPr>
        <p:blipFill>
          <a:blip r:embed="rId2">
            <a:alphaModFix amt="80000"/>
          </a:blip>
          <a:stretch/>
        </p:blipFill>
        <p:spPr>
          <a:xfrm>
            <a:off x="1799280" y="939960"/>
            <a:ext cx="4914360" cy="389520"/>
          </a:xfrm>
          <a:prstGeom prst="rect">
            <a:avLst/>
          </a:prstGeom>
          <a:ln w="36000">
            <a:noFill/>
          </a:ln>
        </p:spPr>
      </p:pic>
      <p:pic>
        <p:nvPicPr>
          <p:cNvPr id="520" name="" descr=""/>
          <p:cNvPicPr/>
          <p:nvPr/>
        </p:nvPicPr>
        <p:blipFill>
          <a:blip r:embed="rId3">
            <a:alphaModFix amt="80000"/>
          </a:blip>
          <a:stretch/>
        </p:blipFill>
        <p:spPr>
          <a:xfrm>
            <a:off x="1400760" y="1731240"/>
            <a:ext cx="5199840" cy="427680"/>
          </a:xfrm>
          <a:prstGeom prst="rect">
            <a:avLst/>
          </a:prstGeom>
          <a:ln w="36000">
            <a:noFill/>
          </a:ln>
        </p:spPr>
      </p:pic>
      <p:sp>
        <p:nvSpPr>
          <p:cNvPr id="521" name=""/>
          <p:cNvSpPr/>
          <p:nvPr/>
        </p:nvSpPr>
        <p:spPr>
          <a:xfrm>
            <a:off x="1556280" y="1439640"/>
            <a:ext cx="5617800" cy="2606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Suppression des produits non alimentaires</a:t>
            </a:r>
            <a:endParaRPr b="0" lang="fr-FR" sz="1200" spc="-1" strike="noStrike">
              <a:latin typeface="Arial"/>
            </a:endParaRPr>
          </a:p>
        </p:txBody>
      </p:sp>
      <p:pic>
        <p:nvPicPr>
          <p:cNvPr id="522" name="" descr=""/>
          <p:cNvPicPr/>
          <p:nvPr/>
        </p:nvPicPr>
        <p:blipFill>
          <a:blip r:embed="rId4">
            <a:alphaModFix amt="80000"/>
          </a:blip>
          <a:stretch/>
        </p:blipFill>
        <p:spPr>
          <a:xfrm>
            <a:off x="359640" y="2519640"/>
            <a:ext cx="8457120" cy="408600"/>
          </a:xfrm>
          <a:prstGeom prst="rect">
            <a:avLst/>
          </a:prstGeom>
          <a:ln w="36000">
            <a:noFill/>
          </a:ln>
        </p:spPr>
      </p:pic>
      <p:sp>
        <p:nvSpPr>
          <p:cNvPr id="523" name=""/>
          <p:cNvSpPr/>
          <p:nvPr/>
        </p:nvSpPr>
        <p:spPr>
          <a:xfrm>
            <a:off x="1400760" y="2218680"/>
            <a:ext cx="5231160" cy="3002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En python ,renommer des colonnes pour éviter les ‘-’</a:t>
            </a:r>
            <a:endParaRPr b="0" lang="fr-FR" sz="1200" spc="-1" strike="noStrike">
              <a:latin typeface="Arial"/>
            </a:endParaRPr>
          </a:p>
        </p:txBody>
      </p:sp>
      <p:sp>
        <p:nvSpPr>
          <p:cNvPr id="524" name=""/>
          <p:cNvSpPr/>
          <p:nvPr/>
        </p:nvSpPr>
        <p:spPr>
          <a:xfrm>
            <a:off x="276840" y="4150080"/>
            <a:ext cx="8722080" cy="7088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2100" spc="-1" strike="noStrike">
                <a:solidFill>
                  <a:schemeClr val="accent2"/>
                </a:solidFill>
                <a:latin typeface="Merienda One"/>
                <a:ea typeface="Merienda One"/>
              </a:rPr>
              <a:t>Regardons à présent, les valeurs manquantes et les outliers dans les variables numériques</a:t>
            </a:r>
            <a:endParaRPr b="0" lang="fr-FR" sz="2100" spc="-1" strike="noStrike">
              <a:latin typeface="Arial"/>
            </a:endParaRPr>
          </a:p>
        </p:txBody>
      </p:sp>
      <p:sp>
        <p:nvSpPr>
          <p:cNvPr id="525" name=""/>
          <p:cNvSpPr/>
          <p:nvPr/>
        </p:nvSpPr>
        <p:spPr>
          <a:xfrm>
            <a:off x="179640" y="3059640"/>
            <a:ext cx="8638920" cy="6015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Il y a 1323 noms de produits manquants.Je supprime les lignes avec les valeurs nan car il est primordial d’avoir un nom de produit pour caractériser</a:t>
            </a:r>
            <a:r>
              <a:rPr b="0" lang="fr-FR" sz="1800" spc="-1" strike="noStrike">
                <a:solidFill>
                  <a:srgbClr val="2bc7b3"/>
                </a:solidFill>
                <a:latin typeface="Arial"/>
                <a:ea typeface="DejaVu Sans"/>
              </a:rPr>
              <a:t> </a:t>
            </a:r>
            <a:r>
              <a:rPr b="0" lang="fr-FR" sz="1200" spc="-1" strike="noStrike">
                <a:solidFill>
                  <a:srgbClr val="2bc7b3"/>
                </a:solidFill>
                <a:latin typeface="Arial"/>
                <a:ea typeface="DejaVu Sans"/>
              </a:rPr>
              <a:t>chaque ligne du jeu de données.</a:t>
            </a:r>
            <a:endParaRPr b="0" lang="fr-FR" sz="1200" spc="-1" strike="noStrike">
              <a:latin typeface="Arial"/>
            </a:endParaRPr>
          </a:p>
        </p:txBody>
      </p:sp>
      <p:pic>
        <p:nvPicPr>
          <p:cNvPr id="526" name="" descr=""/>
          <p:cNvPicPr/>
          <p:nvPr/>
        </p:nvPicPr>
        <p:blipFill>
          <a:blip r:embed="rId5">
            <a:alphaModFix amt="80000"/>
          </a:blip>
          <a:stretch/>
        </p:blipFill>
        <p:spPr>
          <a:xfrm>
            <a:off x="2339640" y="3636000"/>
            <a:ext cx="3246480" cy="322920"/>
          </a:xfrm>
          <a:prstGeom prst="rect">
            <a:avLst/>
          </a:prstGeom>
          <a:ln w="3600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7" name="Google Shape;271;p37" descr=""/>
          <p:cNvPicPr/>
          <p:nvPr/>
        </p:nvPicPr>
        <p:blipFill>
          <a:blip r:embed="rId1">
            <a:alphaModFix amt="80000"/>
          </a:blip>
          <a:stretch/>
        </p:blipFill>
        <p:spPr>
          <a:xfrm rot="273600">
            <a:off x="5738400" y="1342800"/>
            <a:ext cx="2117520" cy="2295000"/>
          </a:xfrm>
          <a:prstGeom prst="rect">
            <a:avLst/>
          </a:prstGeom>
          <a:ln w="0">
            <a:noFill/>
          </a:ln>
        </p:spPr>
      </p:pic>
      <p:sp>
        <p:nvSpPr>
          <p:cNvPr id="528" name=""/>
          <p:cNvSpPr/>
          <p:nvPr/>
        </p:nvSpPr>
        <p:spPr>
          <a:xfrm>
            <a:off x="3059640" y="179640"/>
            <a:ext cx="2724840" cy="57240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2100" spc="-1" strike="noStrike">
                <a:solidFill>
                  <a:schemeClr val="accent2"/>
                </a:solidFill>
                <a:latin typeface="Merienda One"/>
                <a:ea typeface="Merienda One"/>
              </a:rPr>
              <a:t> </a:t>
            </a:r>
            <a:r>
              <a:rPr b="0" lang="en" sz="2100" spc="-1" strike="noStrike">
                <a:solidFill>
                  <a:schemeClr val="accent2"/>
                </a:solidFill>
                <a:latin typeface="Merienda One"/>
                <a:ea typeface="Merienda One"/>
              </a:rPr>
              <a:t>Data inspection</a:t>
            </a:r>
            <a:endParaRPr b="0" lang="fr-FR" sz="2100" spc="-1" strike="noStrike">
              <a:latin typeface="Arial"/>
            </a:endParaRPr>
          </a:p>
        </p:txBody>
      </p:sp>
      <p:pic>
        <p:nvPicPr>
          <p:cNvPr id="529" name="" descr=""/>
          <p:cNvPicPr/>
          <p:nvPr/>
        </p:nvPicPr>
        <p:blipFill>
          <a:blip r:embed="rId2">
            <a:alphaModFix amt="80000"/>
          </a:blip>
          <a:stretch/>
        </p:blipFill>
        <p:spPr>
          <a:xfrm>
            <a:off x="838800" y="616320"/>
            <a:ext cx="6837480" cy="3449160"/>
          </a:xfrm>
          <a:prstGeom prst="rect">
            <a:avLst/>
          </a:prstGeom>
          <a:ln w="36000">
            <a:noFill/>
          </a:ln>
        </p:spPr>
      </p:pic>
      <p:sp>
        <p:nvSpPr>
          <p:cNvPr id="530" name=""/>
          <p:cNvSpPr/>
          <p:nvPr/>
        </p:nvSpPr>
        <p:spPr>
          <a:xfrm>
            <a:off x="6957000" y="900000"/>
            <a:ext cx="719280" cy="3239280"/>
          </a:xfrm>
          <a:prstGeom prst="ellipse">
            <a:avLst/>
          </a:prstGeom>
          <a:noFill/>
          <a:ln w="19080">
            <a:solidFill>
              <a:srgbClr val="ff0000"/>
            </a:solidFill>
            <a:round/>
          </a:ln>
        </p:spPr>
        <p:style>
          <a:lnRef idx="0"/>
          <a:fillRef idx="0"/>
          <a:effectRef idx="0"/>
          <a:fontRef idx="minor"/>
        </p:style>
      </p:sp>
      <p:sp>
        <p:nvSpPr>
          <p:cNvPr id="531" name=""/>
          <p:cNvSpPr/>
          <p:nvPr/>
        </p:nvSpPr>
        <p:spPr>
          <a:xfrm>
            <a:off x="4679280" y="2519640"/>
            <a:ext cx="452520" cy="359280"/>
          </a:xfrm>
          <a:prstGeom prst="ellipse">
            <a:avLst/>
          </a:prstGeom>
          <a:noFill/>
          <a:ln w="19080">
            <a:solidFill>
              <a:srgbClr val="ff0000"/>
            </a:solidFill>
            <a:round/>
          </a:ln>
        </p:spPr>
        <p:style>
          <a:lnRef idx="0"/>
          <a:fillRef idx="0"/>
          <a:effectRef idx="0"/>
          <a:fontRef idx="minor"/>
        </p:style>
      </p:sp>
      <p:sp>
        <p:nvSpPr>
          <p:cNvPr id="532" name=""/>
          <p:cNvSpPr/>
          <p:nvPr/>
        </p:nvSpPr>
        <p:spPr>
          <a:xfrm>
            <a:off x="719640" y="4139640"/>
            <a:ext cx="7559280" cy="9428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On observe des valeurs anormales qui sont physiquement impossibles.Ces valeurs aberrantes apparues suite à un mauvais encodage doivent être corrigées. Il peut s’agir :</a:t>
            </a:r>
            <a:endParaRPr b="0" lang="fr-FR" sz="1200" spc="-1" strike="noStrike">
              <a:latin typeface="Arial"/>
            </a:endParaRPr>
          </a:p>
          <a:p>
            <a:pPr>
              <a:lnSpc>
                <a:spcPct val="100000"/>
              </a:lnSpc>
            </a:pPr>
            <a:r>
              <a:rPr b="0" lang="fr-FR" sz="1200" spc="-1" strike="noStrike">
                <a:solidFill>
                  <a:srgbClr val="2bc7b3"/>
                </a:solidFill>
                <a:latin typeface="Arial"/>
                <a:ea typeface="DejaVu Sans"/>
              </a:rPr>
              <a:t>De valeurs négatives sur des nutriments ,de valeurs supérieures à 100g pour 100g de nutriment ou des valeurs qui sont physiquement impossibles comme la somme des nutriments =0 ou &gt; 100g...</a:t>
            </a:r>
            <a:endParaRPr b="0" lang="fr-FR" sz="1200" spc="-1" strike="noStrike">
              <a:latin typeface="Arial"/>
            </a:endParaRPr>
          </a:p>
          <a:p>
            <a:pPr>
              <a:lnSpc>
                <a:spcPct val="100000"/>
              </a:lnSpc>
            </a:pP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3" name="Google Shape;271;p 1" descr=""/>
          <p:cNvPicPr/>
          <p:nvPr/>
        </p:nvPicPr>
        <p:blipFill>
          <a:blip r:embed="rId1">
            <a:alphaModFix amt="80000"/>
          </a:blip>
          <a:stretch/>
        </p:blipFill>
        <p:spPr>
          <a:xfrm rot="273600">
            <a:off x="5738400" y="1342800"/>
            <a:ext cx="2117520" cy="2295000"/>
          </a:xfrm>
          <a:prstGeom prst="rect">
            <a:avLst/>
          </a:prstGeom>
          <a:ln w="0">
            <a:noFill/>
          </a:ln>
        </p:spPr>
      </p:pic>
      <p:sp>
        <p:nvSpPr>
          <p:cNvPr id="534" name=""/>
          <p:cNvSpPr/>
          <p:nvPr/>
        </p:nvSpPr>
        <p:spPr>
          <a:xfrm>
            <a:off x="3059640" y="179640"/>
            <a:ext cx="2724840" cy="57240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2100" spc="-1" strike="noStrike">
                <a:solidFill>
                  <a:schemeClr val="accent2"/>
                </a:solidFill>
                <a:latin typeface="Merienda One"/>
                <a:ea typeface="Merienda One"/>
              </a:rPr>
              <a:t> </a:t>
            </a:r>
            <a:r>
              <a:rPr b="0" lang="en" sz="2100" spc="-1" strike="noStrike">
                <a:solidFill>
                  <a:schemeClr val="accent2"/>
                </a:solidFill>
                <a:latin typeface="Merienda One"/>
                <a:ea typeface="Merienda One"/>
              </a:rPr>
              <a:t>Data inspection</a:t>
            </a:r>
            <a:endParaRPr b="0" lang="fr-FR" sz="2100" spc="-1" strike="noStrike">
              <a:latin typeface="Arial"/>
            </a:endParaRPr>
          </a:p>
        </p:txBody>
      </p:sp>
      <p:pic>
        <p:nvPicPr>
          <p:cNvPr id="535" name="" descr=""/>
          <p:cNvPicPr/>
          <p:nvPr/>
        </p:nvPicPr>
        <p:blipFill>
          <a:blip r:embed="rId2">
            <a:alphaModFix amt="80000"/>
          </a:blip>
          <a:stretch/>
        </p:blipFill>
        <p:spPr>
          <a:xfrm>
            <a:off x="1032120" y="1619640"/>
            <a:ext cx="7091640" cy="2679840"/>
          </a:xfrm>
          <a:prstGeom prst="rect">
            <a:avLst/>
          </a:prstGeom>
          <a:ln w="36000">
            <a:noFill/>
          </a:ln>
        </p:spPr>
      </p:pic>
      <p:sp>
        <p:nvSpPr>
          <p:cNvPr id="536" name=""/>
          <p:cNvSpPr/>
          <p:nvPr/>
        </p:nvSpPr>
        <p:spPr>
          <a:xfrm>
            <a:off x="1439640" y="719640"/>
            <a:ext cx="6299280" cy="6015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 boxplot  donne une autre  représentation des outliers ainsi  la position de la médiane( et de la moyenne) à l’intérieur de l’espace interquartile </a:t>
            </a:r>
            <a:endParaRPr b="0" lang="fr-FR" sz="1200" spc="-1" strike="noStrike">
              <a:latin typeface="Arial"/>
            </a:endParaRPr>
          </a:p>
          <a:p>
            <a:pPr>
              <a:lnSpc>
                <a:spcPct val="100000"/>
              </a:lnSpc>
            </a:pPr>
            <a:r>
              <a:rPr b="0" lang="fr-FR" sz="1200" spc="-1" strike="noStrike">
                <a:solidFill>
                  <a:srgbClr val="2bc7b3"/>
                </a:solidFill>
                <a:latin typeface="Arial"/>
                <a:ea typeface="DejaVu Sans"/>
              </a:rPr>
              <a:t>L’ histplot renseigne sur la forme de la distribution des données</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ubTitle"/>
          </p:nvPr>
        </p:nvSpPr>
        <p:spPr>
          <a:xfrm>
            <a:off x="899640" y="539640"/>
            <a:ext cx="7715880" cy="4318920"/>
          </a:xfrm>
          <a:prstGeom prst="rect">
            <a:avLst/>
          </a:prstGeom>
          <a:noFill/>
          <a:ln w="0">
            <a:noFill/>
          </a:ln>
        </p:spPr>
        <p:txBody>
          <a:bodyPr lIns="0" rIns="0" tIns="91440" bIns="91440" anchor="t">
            <a:noAutofit/>
          </a:bodyPr>
          <a:p>
            <a:pPr>
              <a:lnSpc>
                <a:spcPct val="100000"/>
              </a:lnSpc>
              <a:tabLst>
                <a:tab algn="l" pos="0"/>
              </a:tabLst>
            </a:pPr>
            <a:r>
              <a:rPr b="0" lang="en" sz="1200" spc="-1" strike="noStrike">
                <a:solidFill>
                  <a:schemeClr val="dk2"/>
                </a:solidFill>
                <a:latin typeface="DM Sans"/>
                <a:ea typeface="DM Sans"/>
              </a:rPr>
              <a:t> </a:t>
            </a:r>
            <a:r>
              <a:rPr b="0" lang="en" sz="1200" spc="-1" strike="noStrike">
                <a:solidFill>
                  <a:schemeClr val="dk2"/>
                </a:solidFill>
                <a:latin typeface="DM Sans"/>
                <a:ea typeface="DM Sans"/>
              </a:rPr>
              <a:t>1) Traiter le jeu de données :</a:t>
            </a:r>
            <a:endParaRPr b="0" lang="fr-FR" sz="1200" spc="-1" strike="noStrike">
              <a:latin typeface="Arial"/>
            </a:endParaRPr>
          </a:p>
          <a:p>
            <a:pPr marL="1006920" indent="-304920">
              <a:lnSpc>
                <a:spcPct val="100000"/>
              </a:lnSpc>
              <a:spcBef>
                <a:spcPts val="465"/>
              </a:spcBef>
              <a:buClr>
                <a:srgbClr val="475353"/>
              </a:buClr>
              <a:buFont typeface="Wingdings" charset="2"/>
              <a:buChar char=""/>
              <a:tabLst>
                <a:tab algn="l" pos="0"/>
              </a:tabLst>
            </a:pPr>
            <a:r>
              <a:rPr b="0" lang="en" sz="1200" spc="-1" strike="noStrike">
                <a:solidFill>
                  <a:schemeClr val="dk2"/>
                </a:solidFill>
                <a:latin typeface="DM Sans"/>
                <a:ea typeface="DM Sans"/>
              </a:rPr>
              <a:t>réfléchir à une idée d’application,</a:t>
            </a:r>
            <a:endParaRPr b="0" lang="fr-FR" sz="1200" spc="-1" strike="noStrike">
              <a:latin typeface="Arial"/>
            </a:endParaRPr>
          </a:p>
          <a:p>
            <a:pPr marL="1006920" indent="-304920">
              <a:lnSpc>
                <a:spcPct val="100000"/>
              </a:lnSpc>
              <a:spcBef>
                <a:spcPts val="465"/>
              </a:spcBef>
              <a:buClr>
                <a:srgbClr val="475353"/>
              </a:buClr>
              <a:buFont typeface="Wingdings" charset="2"/>
              <a:buChar char=""/>
              <a:tabLst>
                <a:tab algn="l" pos="0"/>
              </a:tabLst>
            </a:pPr>
            <a:r>
              <a:rPr b="0" lang="en" sz="1200" spc="-1" strike="noStrike">
                <a:solidFill>
                  <a:schemeClr val="dk2"/>
                </a:solidFill>
                <a:latin typeface="DM Sans"/>
                <a:ea typeface="DM Sans"/>
              </a:rPr>
              <a:t>Repérer des variables pertinentes pour les traitements à venir, et nécessaires pour votre idée d’application.</a:t>
            </a:r>
            <a:endParaRPr b="0" lang="fr-FR" sz="1200" spc="-1" strike="noStrike">
              <a:latin typeface="Arial"/>
            </a:endParaRPr>
          </a:p>
          <a:p>
            <a:pPr marL="1006920" indent="-304920">
              <a:lnSpc>
                <a:spcPct val="100000"/>
              </a:lnSpc>
              <a:spcBef>
                <a:spcPts val="465"/>
              </a:spcBef>
              <a:buClr>
                <a:srgbClr val="475353"/>
              </a:buClr>
              <a:buFont typeface="Wingdings" charset="2"/>
              <a:buChar char=""/>
              <a:tabLst>
                <a:tab algn="l" pos="0"/>
              </a:tabLst>
            </a:pPr>
            <a:r>
              <a:rPr b="0" lang="en" sz="1200" spc="-1" strike="noStrike">
                <a:solidFill>
                  <a:schemeClr val="dk2"/>
                </a:solidFill>
                <a:latin typeface="DM Sans"/>
                <a:ea typeface="DM Sans"/>
              </a:rPr>
              <a:t>nettoyer les données en :</a:t>
            </a:r>
            <a:endParaRPr b="0" lang="fr-FR" sz="1200" spc="-1" strike="noStrike">
              <a:latin typeface="Arial"/>
            </a:endParaRPr>
          </a:p>
          <a:p>
            <a:pPr marL="1546920" indent="-304920">
              <a:lnSpc>
                <a:spcPct val="100000"/>
              </a:lnSpc>
              <a:spcBef>
                <a:spcPts val="465"/>
              </a:spcBef>
              <a:buClr>
                <a:srgbClr val="475353"/>
              </a:buClr>
              <a:buFont typeface="Wingdings" charset="2"/>
              <a:buChar char=""/>
              <a:tabLst>
                <a:tab algn="l" pos="0"/>
              </a:tabLst>
            </a:pPr>
            <a:r>
              <a:rPr b="0" lang="en" sz="1200" spc="-1" strike="noStrike">
                <a:solidFill>
                  <a:schemeClr val="dk2"/>
                </a:solidFill>
                <a:latin typeface="DM Sans"/>
                <a:ea typeface="DM Sans"/>
              </a:rPr>
              <a:t>Mettre en évidence les éventuelles valeurs manquantes, avec au moins 3 méthodes de traitement adaptées aux variables concernées,</a:t>
            </a:r>
            <a:endParaRPr b="0" lang="fr-FR" sz="1200" spc="-1" strike="noStrike">
              <a:latin typeface="Arial"/>
            </a:endParaRPr>
          </a:p>
          <a:p>
            <a:pPr marL="1546920" indent="-304920">
              <a:lnSpc>
                <a:spcPct val="100000"/>
              </a:lnSpc>
              <a:spcBef>
                <a:spcPts val="465"/>
              </a:spcBef>
              <a:buClr>
                <a:srgbClr val="475353"/>
              </a:buClr>
              <a:buFont typeface="Wingdings" charset="2"/>
              <a:buChar char=""/>
              <a:tabLst>
                <a:tab algn="l" pos="0"/>
              </a:tabLst>
            </a:pPr>
            <a:r>
              <a:rPr b="0" lang="en" sz="1200" spc="-1" strike="noStrike">
                <a:solidFill>
                  <a:schemeClr val="dk2"/>
                </a:solidFill>
                <a:latin typeface="DM Sans"/>
                <a:ea typeface="DM Sans"/>
              </a:rPr>
              <a:t>identifier et  quantifier les éventuelles valeurs aberrantes de chaque variable.</a:t>
            </a:r>
            <a:endParaRPr b="0" lang="fr-FR" sz="1200" spc="-1" strike="noStrike">
              <a:latin typeface="Arial"/>
            </a:endParaRPr>
          </a:p>
          <a:p>
            <a:pPr marL="1546920" indent="-304920">
              <a:lnSpc>
                <a:spcPct val="100000"/>
              </a:lnSpc>
              <a:spcBef>
                <a:spcPts val="465"/>
              </a:spcBef>
              <a:buClr>
                <a:srgbClr val="475353"/>
              </a:buClr>
              <a:buFont typeface="Wingdings" charset="2"/>
              <a:buChar char=""/>
              <a:tabLst>
                <a:tab algn="l" pos="0"/>
              </a:tabLst>
            </a:pPr>
            <a:r>
              <a:rPr b="0" lang="en" sz="1200" spc="-1" strike="noStrike">
                <a:solidFill>
                  <a:schemeClr val="dk2"/>
                </a:solidFill>
                <a:latin typeface="DM Sans"/>
                <a:ea typeface="DM Sans"/>
              </a:rPr>
              <a:t>Automatiser ces traitements pour éviter de répéter ces opérations.</a:t>
            </a:r>
            <a:endParaRPr b="0" lang="fr-FR" sz="1200" spc="-1" strike="noStrike">
              <a:latin typeface="Arial"/>
            </a:endParaRPr>
          </a:p>
          <a:p>
            <a:pPr>
              <a:lnSpc>
                <a:spcPct val="100000"/>
              </a:lnSpc>
              <a:spcBef>
                <a:spcPts val="465"/>
              </a:spcBef>
              <a:tabLst>
                <a:tab algn="l" pos="0"/>
              </a:tabLst>
            </a:pPr>
            <a:endParaRPr b="0" lang="fr-FR" sz="1200" spc="-1" strike="noStrike">
              <a:latin typeface="Arial"/>
            </a:endParaRPr>
          </a:p>
          <a:p>
            <a:pPr>
              <a:lnSpc>
                <a:spcPct val="100000"/>
              </a:lnSpc>
              <a:spcBef>
                <a:spcPts val="465"/>
              </a:spcBef>
              <a:tabLst>
                <a:tab algn="l" pos="0"/>
              </a:tabLst>
            </a:pPr>
            <a:r>
              <a:rPr b="0" lang="en" sz="1200" spc="-1" strike="noStrike">
                <a:solidFill>
                  <a:schemeClr val="dk2"/>
                </a:solidFill>
                <a:latin typeface="DM Sans"/>
                <a:ea typeface="DM Sans"/>
              </a:rPr>
              <a:t>2) produire des visualisations afin de mieux comprendre les données. Effectuer une analyse univariée pour chaque variable intéressante.</a:t>
            </a:r>
            <a:endParaRPr b="0" lang="fr-FR" sz="1200" spc="-1" strike="noStrike">
              <a:latin typeface="Arial"/>
            </a:endParaRPr>
          </a:p>
          <a:p>
            <a:pPr>
              <a:lnSpc>
                <a:spcPct val="100000"/>
              </a:lnSpc>
              <a:spcBef>
                <a:spcPts val="465"/>
              </a:spcBef>
              <a:tabLst>
                <a:tab algn="l" pos="0"/>
              </a:tabLst>
            </a:pPr>
            <a:r>
              <a:rPr b="0" lang="en" sz="1200" spc="-1" strike="noStrike">
                <a:solidFill>
                  <a:schemeClr val="dk2"/>
                </a:solidFill>
                <a:latin typeface="DM Sans"/>
                <a:ea typeface="DM Sans"/>
              </a:rPr>
              <a:t>3)Confirmer ou infirmer les hypothèses à l’aide d’une analyse multivariée. Effectuer les tests statistiques appropriés pour vérifier la significativité des résultats.</a:t>
            </a:r>
            <a:endParaRPr b="0" lang="fr-FR" sz="1200" spc="-1" strike="noStrike">
              <a:latin typeface="Arial"/>
            </a:endParaRPr>
          </a:p>
          <a:p>
            <a:pPr>
              <a:lnSpc>
                <a:spcPct val="100000"/>
              </a:lnSpc>
              <a:spcBef>
                <a:spcPts val="465"/>
              </a:spcBef>
              <a:tabLst>
                <a:tab algn="l" pos="0"/>
              </a:tabLst>
            </a:pPr>
            <a:r>
              <a:rPr b="0" lang="en" sz="1200" spc="-1" strike="noStrike">
                <a:solidFill>
                  <a:schemeClr val="dk2"/>
                </a:solidFill>
                <a:latin typeface="DM Sans"/>
                <a:ea typeface="DM Sans"/>
              </a:rPr>
              <a:t>4) Justifier votre idée d’application. Identifier des arguments justifiant la faisabilité (ou non) de l’application à partir des données Open Food Facts.</a:t>
            </a:r>
            <a:endParaRPr b="0" lang="fr-FR" sz="1200" spc="-1" strike="noStrike">
              <a:latin typeface="Arial"/>
            </a:endParaRPr>
          </a:p>
          <a:p>
            <a:pPr>
              <a:lnSpc>
                <a:spcPct val="100000"/>
              </a:lnSpc>
              <a:spcBef>
                <a:spcPts val="465"/>
              </a:spcBef>
              <a:tabLst>
                <a:tab algn="l" pos="0"/>
              </a:tabLst>
            </a:pPr>
            <a:r>
              <a:rPr b="0" lang="en" sz="1200" spc="-1" strike="noStrike">
                <a:solidFill>
                  <a:schemeClr val="dk2"/>
                </a:solidFill>
                <a:latin typeface="DM Sans"/>
                <a:ea typeface="DM Sans"/>
              </a:rPr>
              <a:t>5) Rédiger un rapport d’exploration et pitcher votre idée durant la soutenance du projet</a:t>
            </a:r>
            <a:endParaRPr b="0" lang="fr-FR" sz="1200" spc="-1" strike="noStrike">
              <a:latin typeface="Arial"/>
            </a:endParaRPr>
          </a:p>
          <a:p>
            <a:pPr>
              <a:lnSpc>
                <a:spcPct val="100000"/>
              </a:lnSpc>
              <a:spcBef>
                <a:spcPts val="465"/>
              </a:spcBef>
              <a:tabLst>
                <a:tab algn="l" pos="0"/>
              </a:tabLst>
            </a:pPr>
            <a:endParaRPr b="0" lang="fr-FR" sz="1200" spc="-1" strike="noStrike">
              <a:latin typeface="Arial"/>
            </a:endParaRPr>
          </a:p>
          <a:p>
            <a:pPr>
              <a:lnSpc>
                <a:spcPct val="100000"/>
              </a:lnSpc>
              <a:spcBef>
                <a:spcPts val="465"/>
              </a:spcBef>
              <a:tabLst>
                <a:tab algn="l" pos="0"/>
              </a:tabLst>
            </a:pPr>
            <a:endParaRPr b="0" lang="fr-FR" sz="1200" spc="-1" strike="noStrike">
              <a:latin typeface="Arial"/>
            </a:endParaRPr>
          </a:p>
          <a:p>
            <a:pPr>
              <a:lnSpc>
                <a:spcPct val="100000"/>
              </a:lnSpc>
              <a:spcBef>
                <a:spcPts val="465"/>
              </a:spcBef>
              <a:tabLst>
                <a:tab algn="l" pos="0"/>
              </a:tabLst>
            </a:pPr>
            <a:endParaRPr b="0" lang="fr-FR" sz="1200" spc="-1" strike="noStrike">
              <a:latin typeface="Arial"/>
            </a:endParaRPr>
          </a:p>
        </p:txBody>
      </p:sp>
      <p:pic>
        <p:nvPicPr>
          <p:cNvPr id="354" name="Google Shape;208;p31" descr=""/>
          <p:cNvPicPr/>
          <p:nvPr/>
        </p:nvPicPr>
        <p:blipFill>
          <a:blip r:embed="rId1">
            <a:alphaModFix amt="80000"/>
          </a:blip>
          <a:stretch/>
        </p:blipFill>
        <p:spPr>
          <a:xfrm flipH="1" rot="1913400">
            <a:off x="202680" y="3192120"/>
            <a:ext cx="1472760" cy="1188360"/>
          </a:xfrm>
          <a:prstGeom prst="rect">
            <a:avLst/>
          </a:prstGeom>
          <a:ln w="0">
            <a:noFill/>
          </a:ln>
        </p:spPr>
      </p:pic>
      <p:sp>
        <p:nvSpPr>
          <p:cNvPr id="355" name="PlaceHolder 2"/>
          <p:cNvSpPr>
            <a:spLocks noGrp="1"/>
          </p:cNvSpPr>
          <p:nvPr>
            <p:ph type="title"/>
          </p:nvPr>
        </p:nvSpPr>
        <p:spPr>
          <a:xfrm>
            <a:off x="712800" y="-32040"/>
            <a:ext cx="7716240" cy="571320"/>
          </a:xfrm>
          <a:prstGeom prst="rect">
            <a:avLst/>
          </a:prstGeom>
          <a:noFill/>
          <a:ln w="0">
            <a:noFill/>
          </a:ln>
        </p:spPr>
        <p:txBody>
          <a:bodyPr lIns="0" rIns="0" tIns="91440" bIns="91440" anchor="t">
            <a:noAutofit/>
          </a:bodyPr>
          <a:p>
            <a:pPr indent="0" algn="ctr">
              <a:lnSpc>
                <a:spcPct val="100000"/>
              </a:lnSpc>
              <a:buNone/>
              <a:tabLst>
                <a:tab algn="l" pos="0"/>
              </a:tabLst>
            </a:pPr>
            <a:r>
              <a:rPr b="0" lang="en" sz="2100" spc="-1" strike="noStrike" u="sng">
                <a:solidFill>
                  <a:srgbClr val="000000"/>
                </a:solidFill>
                <a:uFillTx/>
                <a:latin typeface="Merienda One"/>
                <a:ea typeface="Merienda One"/>
              </a:rPr>
              <a:t>Tâches à réaliser.</a:t>
            </a:r>
            <a:endParaRPr b="0" lang="fr-FR" sz="2100" spc="-1" strike="noStrike">
              <a:latin typeface="Arial"/>
            </a:endParaRPr>
          </a:p>
          <a:p>
            <a:pPr indent="0">
              <a:lnSpc>
                <a:spcPct val="100000"/>
              </a:lnSpc>
              <a:buNone/>
              <a:tabLst>
                <a:tab algn="l" pos="0"/>
              </a:tabLst>
            </a:pPr>
            <a:endParaRPr b="0" lang="fr-FR" sz="3500" spc="-1" strike="noStrike">
              <a:latin typeface="Arial"/>
            </a:endParaRPr>
          </a:p>
        </p:txBody>
      </p:sp>
      <p:pic>
        <p:nvPicPr>
          <p:cNvPr id="356" name="Google Shape;210;p31" descr=""/>
          <p:cNvPicPr/>
          <p:nvPr/>
        </p:nvPicPr>
        <p:blipFill>
          <a:blip r:embed="rId2">
            <a:alphaModFix amt="80000"/>
          </a:blip>
          <a:stretch/>
        </p:blipFill>
        <p:spPr>
          <a:xfrm>
            <a:off x="7835760" y="395640"/>
            <a:ext cx="662400" cy="6692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7" name="Google Shape;271;p 2" descr=""/>
          <p:cNvPicPr/>
          <p:nvPr/>
        </p:nvPicPr>
        <p:blipFill>
          <a:blip r:embed="rId1">
            <a:alphaModFix amt="80000"/>
          </a:blip>
          <a:stretch/>
        </p:blipFill>
        <p:spPr>
          <a:xfrm rot="273600">
            <a:off x="5738400" y="1342800"/>
            <a:ext cx="2117520" cy="2295000"/>
          </a:xfrm>
          <a:prstGeom prst="rect">
            <a:avLst/>
          </a:prstGeom>
          <a:ln w="0">
            <a:noFill/>
          </a:ln>
        </p:spPr>
      </p:pic>
      <p:sp>
        <p:nvSpPr>
          <p:cNvPr id="538" name=""/>
          <p:cNvSpPr/>
          <p:nvPr/>
        </p:nvSpPr>
        <p:spPr>
          <a:xfrm>
            <a:off x="3059640" y="179640"/>
            <a:ext cx="2724840" cy="57240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2100" spc="-1" strike="noStrike">
                <a:solidFill>
                  <a:schemeClr val="accent2"/>
                </a:solidFill>
                <a:latin typeface="Merienda One"/>
                <a:ea typeface="Merienda One"/>
              </a:rPr>
              <a:t> </a:t>
            </a:r>
            <a:r>
              <a:rPr b="0" lang="en" sz="2100" spc="-1" strike="noStrike">
                <a:solidFill>
                  <a:schemeClr val="accent2"/>
                </a:solidFill>
                <a:latin typeface="Merienda One"/>
                <a:ea typeface="Merienda One"/>
              </a:rPr>
              <a:t>Data inspection</a:t>
            </a:r>
            <a:endParaRPr b="0" lang="fr-FR" sz="2100" spc="-1" strike="noStrike">
              <a:latin typeface="Arial"/>
            </a:endParaRPr>
          </a:p>
        </p:txBody>
      </p:sp>
      <p:sp>
        <p:nvSpPr>
          <p:cNvPr id="539" name=""/>
          <p:cNvSpPr/>
          <p:nvPr/>
        </p:nvSpPr>
        <p:spPr>
          <a:xfrm>
            <a:off x="1439640" y="719640"/>
            <a:ext cx="6299280" cy="4309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Un autre exemple avec la variable saturated_fat_100g. Nous allons nous intéresser aux valeurs aberrantes et nettoyer ces colonnes</a:t>
            </a:r>
            <a:endParaRPr b="0" lang="fr-FR" sz="1200" spc="-1" strike="noStrike">
              <a:latin typeface="Arial"/>
            </a:endParaRPr>
          </a:p>
        </p:txBody>
      </p:sp>
      <p:pic>
        <p:nvPicPr>
          <p:cNvPr id="540" name="" descr=""/>
          <p:cNvPicPr/>
          <p:nvPr/>
        </p:nvPicPr>
        <p:blipFill>
          <a:blip r:embed="rId2">
            <a:alphaModFix amt="80000"/>
          </a:blip>
          <a:stretch/>
        </p:blipFill>
        <p:spPr>
          <a:xfrm>
            <a:off x="790920" y="1439640"/>
            <a:ext cx="7847280" cy="2942280"/>
          </a:xfrm>
          <a:prstGeom prst="rect">
            <a:avLst/>
          </a:prstGeom>
          <a:ln w="3600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359640" y="144720"/>
            <a:ext cx="7966440" cy="574200"/>
          </a:xfrm>
          <a:prstGeom prst="rect">
            <a:avLst/>
          </a:prstGeom>
          <a:noFill/>
          <a:ln w="0">
            <a:noFill/>
          </a:ln>
        </p:spPr>
        <p:txBody>
          <a:bodyPr lIns="90000" rIns="90000" tIns="91440" bIns="91440" anchor="ctr">
            <a:noAutofit/>
          </a:bodyPr>
          <a:p>
            <a:pPr indent="0">
              <a:lnSpc>
                <a:spcPct val="100000"/>
              </a:lnSpc>
              <a:buNone/>
              <a:tabLst>
                <a:tab algn="l" pos="0"/>
              </a:tabLst>
            </a:pPr>
            <a:r>
              <a:rPr b="0" lang="en" sz="2400" spc="-1" strike="noStrike">
                <a:solidFill>
                  <a:schemeClr val="accent2"/>
                </a:solidFill>
                <a:latin typeface="Merienda One"/>
                <a:ea typeface="Merienda One"/>
              </a:rPr>
              <a:t>Nettoyage des données numériques</a:t>
            </a:r>
            <a:endParaRPr b="0" lang="fr-FR" sz="2400" spc="-1" strike="noStrike">
              <a:latin typeface="Arial"/>
            </a:endParaRPr>
          </a:p>
        </p:txBody>
      </p:sp>
      <p:sp>
        <p:nvSpPr>
          <p:cNvPr id="542" name="Google Shape;279;p38"/>
          <p:cNvSpPr/>
          <p:nvPr/>
        </p:nvSpPr>
        <p:spPr>
          <a:xfrm>
            <a:off x="7012800" y="3228840"/>
            <a:ext cx="1768680" cy="1630080"/>
          </a:xfrm>
          <a:prstGeom prst="ellipse">
            <a:avLst/>
          </a:prstGeom>
          <a:blipFill rotWithShape="0">
            <a:blip r:embed="rId1">
              <a:alphaModFix amt="80000"/>
            </a:blip>
            <a:srcRect/>
            <a:stretch/>
          </a:blipFill>
          <a:ln w="38100">
            <a:solidFill>
              <a:srgbClr val="2bc7b3"/>
            </a:solidFill>
            <a:round/>
          </a:ln>
        </p:spPr>
        <p:style>
          <a:lnRef idx="0"/>
          <a:fillRef idx="0"/>
          <a:effectRef idx="0"/>
          <a:fontRef idx="minor"/>
        </p:style>
      </p:sp>
      <p:sp>
        <p:nvSpPr>
          <p:cNvPr id="543" name="Google Shape;280;p38"/>
          <p:cNvSpPr/>
          <p:nvPr/>
        </p:nvSpPr>
        <p:spPr>
          <a:xfrm>
            <a:off x="5204880" y="-193320"/>
            <a:ext cx="3577320" cy="5765040"/>
          </a:xfrm>
          <a:custGeom>
            <a:avLst/>
            <a:gdLst>
              <a:gd name="textAreaLeft" fmla="*/ 0 w 3577320"/>
              <a:gd name="textAreaRight" fmla="*/ 3578760 w 3577320"/>
              <a:gd name="textAreaTop" fmla="*/ 0 h 5765040"/>
              <a:gd name="textAreaBottom" fmla="*/ 5766120 h 5765040"/>
            </a:gdLst>
            <a:ahLst/>
            <a:rect l="textAreaLeft" t="textAreaTop" r="textAreaRight" b="textAreaBottom"/>
            <a:pathLst>
              <a:path w="143151" h="230678">
                <a:moveTo>
                  <a:pt x="0" y="0"/>
                </a:moveTo>
                <a:cubicBezTo>
                  <a:pt x="10561" y="2113"/>
                  <a:pt x="21504" y="9837"/>
                  <a:pt x="25505" y="19837"/>
                </a:cubicBezTo>
                <a:cubicBezTo>
                  <a:pt x="27049" y="23696"/>
                  <a:pt x="27364" y="28589"/>
                  <a:pt x="25505" y="32306"/>
                </a:cubicBezTo>
                <a:cubicBezTo>
                  <a:pt x="23844" y="35626"/>
                  <a:pt x="17706" y="37366"/>
                  <a:pt x="14736" y="35140"/>
                </a:cubicBezTo>
                <a:cubicBezTo>
                  <a:pt x="10794" y="32185"/>
                  <a:pt x="11772" y="23138"/>
                  <a:pt x="15870" y="20404"/>
                </a:cubicBezTo>
                <a:cubicBezTo>
                  <a:pt x="21296" y="16784"/>
                  <a:pt x="28952" y="14939"/>
                  <a:pt x="35140" y="17003"/>
                </a:cubicBezTo>
                <a:cubicBezTo>
                  <a:pt x="41903" y="19259"/>
                  <a:pt x="46219" y="27330"/>
                  <a:pt x="53277" y="28339"/>
                </a:cubicBezTo>
                <a:cubicBezTo>
                  <a:pt x="62814" y="29702"/>
                  <a:pt x="72079" y="24034"/>
                  <a:pt x="81616" y="22671"/>
                </a:cubicBezTo>
                <a:cubicBezTo>
                  <a:pt x="88073" y="21748"/>
                  <a:pt x="94829" y="23651"/>
                  <a:pt x="100886" y="26072"/>
                </a:cubicBezTo>
                <a:cubicBezTo>
                  <a:pt x="109525" y="29526"/>
                  <a:pt x="115643" y="41211"/>
                  <a:pt x="114489" y="50443"/>
                </a:cubicBezTo>
                <a:cubicBezTo>
                  <a:pt x="113657" y="57092"/>
                  <a:pt x="109239" y="62790"/>
                  <a:pt x="107121" y="69147"/>
                </a:cubicBezTo>
                <a:cubicBezTo>
                  <a:pt x="105210" y="74883"/>
                  <a:pt x="106127" y="81321"/>
                  <a:pt x="107121" y="87284"/>
                </a:cubicBezTo>
                <a:cubicBezTo>
                  <a:pt x="108904" y="97978"/>
                  <a:pt x="122154" y="102982"/>
                  <a:pt x="128658" y="111655"/>
                </a:cubicBezTo>
                <a:cubicBezTo>
                  <a:pt x="134556" y="119520"/>
                  <a:pt x="136746" y="134177"/>
                  <a:pt x="129792" y="141127"/>
                </a:cubicBezTo>
                <a:cubicBezTo>
                  <a:pt x="126852" y="144065"/>
                  <a:pt x="120648" y="143621"/>
                  <a:pt x="117323" y="141127"/>
                </a:cubicBezTo>
                <a:cubicBezTo>
                  <a:pt x="113913" y="138570"/>
                  <a:pt x="113140" y="132701"/>
                  <a:pt x="114489" y="128658"/>
                </a:cubicBezTo>
                <a:cubicBezTo>
                  <a:pt x="117122" y="120764"/>
                  <a:pt x="134435" y="120868"/>
                  <a:pt x="139427" y="127525"/>
                </a:cubicBezTo>
                <a:cubicBezTo>
                  <a:pt x="144981" y="134931"/>
                  <a:pt x="143568" y="147018"/>
                  <a:pt x="139427" y="155297"/>
                </a:cubicBezTo>
                <a:cubicBezTo>
                  <a:pt x="133383" y="167379"/>
                  <a:pt x="114133" y="169854"/>
                  <a:pt x="109388" y="182502"/>
                </a:cubicBezTo>
                <a:cubicBezTo>
                  <a:pt x="105865" y="191892"/>
                  <a:pt x="105259" y="202811"/>
                  <a:pt x="107688" y="212541"/>
                </a:cubicBezTo>
                <a:cubicBezTo>
                  <a:pt x="110366" y="223268"/>
                  <a:pt x="124403" y="230678"/>
                  <a:pt x="135460" y="230678"/>
                </a:cubicBezTo>
              </a:path>
            </a:pathLst>
          </a:custGeom>
          <a:noFill/>
          <a:ln w="19050">
            <a:solidFill>
              <a:srgbClr val="2bc7b3"/>
            </a:solidFill>
            <a:prstDash val="dot"/>
            <a:round/>
          </a:ln>
        </p:spPr>
        <p:style>
          <a:lnRef idx="0"/>
          <a:fillRef idx="0"/>
          <a:effectRef idx="0"/>
          <a:fontRef idx="minor"/>
        </p:style>
      </p:sp>
      <p:pic>
        <p:nvPicPr>
          <p:cNvPr id="544" name="" descr=""/>
          <p:cNvPicPr/>
          <p:nvPr/>
        </p:nvPicPr>
        <p:blipFill>
          <a:blip r:embed="rId2">
            <a:alphaModFix amt="80000"/>
          </a:blip>
          <a:stretch/>
        </p:blipFill>
        <p:spPr>
          <a:xfrm>
            <a:off x="360720" y="1662120"/>
            <a:ext cx="4256280" cy="551520"/>
          </a:xfrm>
          <a:prstGeom prst="rect">
            <a:avLst/>
          </a:prstGeom>
          <a:ln w="36000">
            <a:noFill/>
          </a:ln>
        </p:spPr>
      </p:pic>
      <p:pic>
        <p:nvPicPr>
          <p:cNvPr id="545" name="" descr=""/>
          <p:cNvPicPr/>
          <p:nvPr/>
        </p:nvPicPr>
        <p:blipFill>
          <a:blip r:embed="rId3">
            <a:alphaModFix amt="80000"/>
          </a:blip>
          <a:stretch/>
        </p:blipFill>
        <p:spPr>
          <a:xfrm>
            <a:off x="352440" y="2339640"/>
            <a:ext cx="6666480" cy="494280"/>
          </a:xfrm>
          <a:prstGeom prst="rect">
            <a:avLst/>
          </a:prstGeom>
          <a:ln w="36000">
            <a:noFill/>
          </a:ln>
        </p:spPr>
      </p:pic>
      <p:pic>
        <p:nvPicPr>
          <p:cNvPr id="546" name="" descr=""/>
          <p:cNvPicPr/>
          <p:nvPr/>
        </p:nvPicPr>
        <p:blipFill>
          <a:blip r:embed="rId4">
            <a:alphaModFix amt="80000"/>
          </a:blip>
          <a:stretch/>
        </p:blipFill>
        <p:spPr>
          <a:xfrm>
            <a:off x="539280" y="915120"/>
            <a:ext cx="6046920" cy="703800"/>
          </a:xfrm>
          <a:prstGeom prst="rect">
            <a:avLst/>
          </a:prstGeom>
          <a:ln w="36000">
            <a:noFill/>
          </a:ln>
        </p:spPr>
      </p:pic>
      <p:sp>
        <p:nvSpPr>
          <p:cNvPr id="547" name=""/>
          <p:cNvSpPr/>
          <p:nvPr/>
        </p:nvSpPr>
        <p:spPr>
          <a:xfrm>
            <a:off x="719640" y="654120"/>
            <a:ext cx="4484160" cy="26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Bornage des valeurs dans [0,100]</a:t>
            </a:r>
            <a:endParaRPr b="0" lang="fr-FR" sz="1200" spc="-1" strike="noStrike">
              <a:latin typeface="Arial"/>
            </a:endParaRPr>
          </a:p>
        </p:txBody>
      </p:sp>
      <p:pic>
        <p:nvPicPr>
          <p:cNvPr id="548" name="" descr=""/>
          <p:cNvPicPr/>
          <p:nvPr/>
        </p:nvPicPr>
        <p:blipFill>
          <a:blip r:embed="rId5">
            <a:alphaModFix amt="80000"/>
          </a:blip>
          <a:stretch/>
        </p:blipFill>
        <p:spPr>
          <a:xfrm>
            <a:off x="359640" y="2879640"/>
            <a:ext cx="3875760" cy="799200"/>
          </a:xfrm>
          <a:prstGeom prst="rect">
            <a:avLst/>
          </a:prstGeom>
          <a:ln w="36000">
            <a:noFill/>
          </a:ln>
        </p:spPr>
      </p:pic>
      <p:pic>
        <p:nvPicPr>
          <p:cNvPr id="549" name="" descr=""/>
          <p:cNvPicPr/>
          <p:nvPr/>
        </p:nvPicPr>
        <p:blipFill>
          <a:blip r:embed="rId6">
            <a:alphaModFix amt="80000"/>
          </a:blip>
          <a:stretch/>
        </p:blipFill>
        <p:spPr>
          <a:xfrm>
            <a:off x="373680" y="4679640"/>
            <a:ext cx="4485600" cy="303840"/>
          </a:xfrm>
          <a:prstGeom prst="rect">
            <a:avLst/>
          </a:prstGeom>
          <a:ln w="36000">
            <a:noFill/>
          </a:ln>
        </p:spPr>
      </p:pic>
      <p:pic>
        <p:nvPicPr>
          <p:cNvPr id="550" name="" descr=""/>
          <p:cNvPicPr/>
          <p:nvPr/>
        </p:nvPicPr>
        <p:blipFill>
          <a:blip r:embed="rId7">
            <a:alphaModFix amt="80000"/>
          </a:blip>
          <a:stretch/>
        </p:blipFill>
        <p:spPr>
          <a:xfrm>
            <a:off x="359640" y="3779640"/>
            <a:ext cx="5313600" cy="770400"/>
          </a:xfrm>
          <a:prstGeom prst="rect">
            <a:avLst/>
          </a:prstGeom>
          <a:ln w="3600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359640" y="144720"/>
            <a:ext cx="7966440" cy="574200"/>
          </a:xfrm>
          <a:prstGeom prst="rect">
            <a:avLst/>
          </a:prstGeom>
          <a:noFill/>
          <a:ln w="0">
            <a:noFill/>
          </a:ln>
        </p:spPr>
        <p:txBody>
          <a:bodyPr lIns="90000" rIns="90000" tIns="91440" bIns="91440" anchor="ctr">
            <a:noAutofit/>
          </a:bodyPr>
          <a:p>
            <a:pPr indent="0">
              <a:lnSpc>
                <a:spcPct val="100000"/>
              </a:lnSpc>
              <a:buNone/>
              <a:tabLst>
                <a:tab algn="l" pos="0"/>
              </a:tabLst>
            </a:pPr>
            <a:r>
              <a:rPr b="0" lang="en" sz="2100" spc="-1" strike="noStrike">
                <a:solidFill>
                  <a:schemeClr val="accent2"/>
                </a:solidFill>
                <a:latin typeface="Merienda One"/>
                <a:ea typeface="Merienda One"/>
              </a:rPr>
              <a:t>Nettoyage des données numériques</a:t>
            </a:r>
            <a:endParaRPr b="0" lang="fr-FR" sz="2100" spc="-1" strike="noStrike">
              <a:latin typeface="Arial"/>
            </a:endParaRPr>
          </a:p>
        </p:txBody>
      </p:sp>
      <p:sp>
        <p:nvSpPr>
          <p:cNvPr id="552" name="Google Shape;279;p 1"/>
          <p:cNvSpPr/>
          <p:nvPr/>
        </p:nvSpPr>
        <p:spPr>
          <a:xfrm>
            <a:off x="359640" y="888840"/>
            <a:ext cx="1768680" cy="1630080"/>
          </a:xfrm>
          <a:prstGeom prst="ellipse">
            <a:avLst/>
          </a:prstGeom>
          <a:blipFill rotWithShape="0">
            <a:blip r:embed="rId1">
              <a:alphaModFix amt="80000"/>
            </a:blip>
            <a:srcRect/>
            <a:stretch/>
          </a:blipFill>
          <a:ln w="38100">
            <a:solidFill>
              <a:srgbClr val="2bc7b3"/>
            </a:solidFill>
            <a:round/>
          </a:ln>
        </p:spPr>
        <p:style>
          <a:lnRef idx="0"/>
          <a:fillRef idx="0"/>
          <a:effectRef idx="0"/>
          <a:fontRef idx="minor"/>
        </p:style>
      </p:sp>
      <p:sp>
        <p:nvSpPr>
          <p:cNvPr id="553" name="Google Shape;280;p 1"/>
          <p:cNvSpPr/>
          <p:nvPr/>
        </p:nvSpPr>
        <p:spPr>
          <a:xfrm>
            <a:off x="5204880" y="-193320"/>
            <a:ext cx="3577320" cy="5765040"/>
          </a:xfrm>
          <a:custGeom>
            <a:avLst/>
            <a:gdLst>
              <a:gd name="textAreaLeft" fmla="*/ 0 w 3577320"/>
              <a:gd name="textAreaRight" fmla="*/ 3578760 w 3577320"/>
              <a:gd name="textAreaTop" fmla="*/ 0 h 5765040"/>
              <a:gd name="textAreaBottom" fmla="*/ 5766120 h 5765040"/>
            </a:gdLst>
            <a:ahLst/>
            <a:rect l="textAreaLeft" t="textAreaTop" r="textAreaRight" b="textAreaBottom"/>
            <a:pathLst>
              <a:path w="143151" h="230678">
                <a:moveTo>
                  <a:pt x="0" y="0"/>
                </a:moveTo>
                <a:cubicBezTo>
                  <a:pt x="10561" y="2113"/>
                  <a:pt x="21504" y="9837"/>
                  <a:pt x="25505" y="19837"/>
                </a:cubicBezTo>
                <a:cubicBezTo>
                  <a:pt x="27049" y="23696"/>
                  <a:pt x="27364" y="28589"/>
                  <a:pt x="25505" y="32306"/>
                </a:cubicBezTo>
                <a:cubicBezTo>
                  <a:pt x="23844" y="35626"/>
                  <a:pt x="17706" y="37366"/>
                  <a:pt x="14736" y="35140"/>
                </a:cubicBezTo>
                <a:cubicBezTo>
                  <a:pt x="10794" y="32185"/>
                  <a:pt x="11772" y="23138"/>
                  <a:pt x="15870" y="20404"/>
                </a:cubicBezTo>
                <a:cubicBezTo>
                  <a:pt x="21296" y="16784"/>
                  <a:pt x="28952" y="14939"/>
                  <a:pt x="35140" y="17003"/>
                </a:cubicBezTo>
                <a:cubicBezTo>
                  <a:pt x="41903" y="19259"/>
                  <a:pt x="46219" y="27330"/>
                  <a:pt x="53277" y="28339"/>
                </a:cubicBezTo>
                <a:cubicBezTo>
                  <a:pt x="62814" y="29702"/>
                  <a:pt x="72079" y="24034"/>
                  <a:pt x="81616" y="22671"/>
                </a:cubicBezTo>
                <a:cubicBezTo>
                  <a:pt x="88073" y="21748"/>
                  <a:pt x="94829" y="23651"/>
                  <a:pt x="100886" y="26072"/>
                </a:cubicBezTo>
                <a:cubicBezTo>
                  <a:pt x="109525" y="29526"/>
                  <a:pt x="115643" y="41211"/>
                  <a:pt x="114489" y="50443"/>
                </a:cubicBezTo>
                <a:cubicBezTo>
                  <a:pt x="113657" y="57092"/>
                  <a:pt x="109239" y="62790"/>
                  <a:pt x="107121" y="69147"/>
                </a:cubicBezTo>
                <a:cubicBezTo>
                  <a:pt x="105210" y="74883"/>
                  <a:pt x="106127" y="81321"/>
                  <a:pt x="107121" y="87284"/>
                </a:cubicBezTo>
                <a:cubicBezTo>
                  <a:pt x="108904" y="97978"/>
                  <a:pt x="122154" y="102982"/>
                  <a:pt x="128658" y="111655"/>
                </a:cubicBezTo>
                <a:cubicBezTo>
                  <a:pt x="134556" y="119520"/>
                  <a:pt x="136746" y="134177"/>
                  <a:pt x="129792" y="141127"/>
                </a:cubicBezTo>
                <a:cubicBezTo>
                  <a:pt x="126852" y="144065"/>
                  <a:pt x="120648" y="143621"/>
                  <a:pt x="117323" y="141127"/>
                </a:cubicBezTo>
                <a:cubicBezTo>
                  <a:pt x="113913" y="138570"/>
                  <a:pt x="113140" y="132701"/>
                  <a:pt x="114489" y="128658"/>
                </a:cubicBezTo>
                <a:cubicBezTo>
                  <a:pt x="117122" y="120764"/>
                  <a:pt x="134435" y="120868"/>
                  <a:pt x="139427" y="127525"/>
                </a:cubicBezTo>
                <a:cubicBezTo>
                  <a:pt x="144981" y="134931"/>
                  <a:pt x="143568" y="147018"/>
                  <a:pt x="139427" y="155297"/>
                </a:cubicBezTo>
                <a:cubicBezTo>
                  <a:pt x="133383" y="167379"/>
                  <a:pt x="114133" y="169854"/>
                  <a:pt x="109388" y="182502"/>
                </a:cubicBezTo>
                <a:cubicBezTo>
                  <a:pt x="105865" y="191892"/>
                  <a:pt x="105259" y="202811"/>
                  <a:pt x="107688" y="212541"/>
                </a:cubicBezTo>
                <a:cubicBezTo>
                  <a:pt x="110366" y="223268"/>
                  <a:pt x="124403" y="230678"/>
                  <a:pt x="135460" y="230678"/>
                </a:cubicBezTo>
              </a:path>
            </a:pathLst>
          </a:custGeom>
          <a:noFill/>
          <a:ln w="19050">
            <a:solidFill>
              <a:srgbClr val="2bc7b3"/>
            </a:solidFill>
            <a:prstDash val="dot"/>
            <a:round/>
          </a:ln>
        </p:spPr>
        <p:style>
          <a:lnRef idx="0"/>
          <a:fillRef idx="0"/>
          <a:effectRef idx="0"/>
          <a:fontRef idx="minor"/>
        </p:style>
      </p:sp>
      <p:sp>
        <p:nvSpPr>
          <p:cNvPr id="554" name=""/>
          <p:cNvSpPr/>
          <p:nvPr/>
        </p:nvSpPr>
        <p:spPr>
          <a:xfrm>
            <a:off x="2879640" y="719640"/>
            <a:ext cx="4484160" cy="26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Vérifions que tout est correct</a:t>
            </a:r>
            <a:endParaRPr b="0" lang="fr-FR" sz="1200" spc="-1" strike="noStrike">
              <a:latin typeface="Arial"/>
            </a:endParaRPr>
          </a:p>
        </p:txBody>
      </p:sp>
      <p:pic>
        <p:nvPicPr>
          <p:cNvPr id="555" name="" descr=""/>
          <p:cNvPicPr/>
          <p:nvPr/>
        </p:nvPicPr>
        <p:blipFill>
          <a:blip r:embed="rId2">
            <a:alphaModFix amt="80000"/>
          </a:blip>
          <a:stretch/>
        </p:blipFill>
        <p:spPr>
          <a:xfrm>
            <a:off x="2664000" y="919440"/>
            <a:ext cx="5532480" cy="2075400"/>
          </a:xfrm>
          <a:prstGeom prst="rect">
            <a:avLst/>
          </a:prstGeom>
          <a:ln w="36000">
            <a:noFill/>
          </a:ln>
        </p:spPr>
      </p:pic>
      <p:pic>
        <p:nvPicPr>
          <p:cNvPr id="556" name="" descr=""/>
          <p:cNvPicPr/>
          <p:nvPr/>
        </p:nvPicPr>
        <p:blipFill>
          <a:blip r:embed="rId3">
            <a:alphaModFix amt="80000"/>
          </a:blip>
          <a:stretch/>
        </p:blipFill>
        <p:spPr>
          <a:xfrm>
            <a:off x="2481120" y="3280680"/>
            <a:ext cx="5437800" cy="1218240"/>
          </a:xfrm>
          <a:prstGeom prst="rect">
            <a:avLst/>
          </a:prstGeom>
          <a:ln w="3600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7" name="PlaceHolder 1"/>
          <p:cNvSpPr>
            <a:spLocks noGrp="1"/>
          </p:cNvSpPr>
          <p:nvPr>
            <p:ph/>
          </p:nvPr>
        </p:nvSpPr>
        <p:spPr>
          <a:xfrm>
            <a:off x="539280" y="0"/>
            <a:ext cx="8099640" cy="538920"/>
          </a:xfrm>
          <a:prstGeom prst="rect">
            <a:avLst/>
          </a:prstGeom>
          <a:noFill/>
          <a:ln w="0">
            <a:noFill/>
          </a:ln>
        </p:spPr>
        <p:txBody>
          <a:bodyPr lIns="90000" rIns="90000" tIns="91440" bIns="91440" anchor="ctr">
            <a:noAutofit/>
          </a:bodyPr>
          <a:p>
            <a:pPr indent="0">
              <a:lnSpc>
                <a:spcPct val="100000"/>
              </a:lnSpc>
              <a:spcAft>
                <a:spcPts val="1199"/>
              </a:spcAft>
              <a:buNone/>
              <a:tabLst>
                <a:tab algn="l" pos="0"/>
              </a:tabLst>
            </a:pPr>
            <a:r>
              <a:rPr b="0" lang="en" sz="1800" spc="-1" strike="noStrike">
                <a:solidFill>
                  <a:schemeClr val="accent2"/>
                </a:solidFill>
                <a:latin typeface="Merienda One"/>
                <a:ea typeface="Merienda One"/>
              </a:rPr>
              <a:t>les valeurs manquantes après le nettoyage des valeurs aberrantes</a:t>
            </a:r>
            <a:endParaRPr b="0" lang="fr-FR" sz="1800" spc="-1" strike="noStrike">
              <a:latin typeface="Arial"/>
            </a:endParaRPr>
          </a:p>
        </p:txBody>
      </p:sp>
      <p:pic>
        <p:nvPicPr>
          <p:cNvPr id="558" name="" descr=""/>
          <p:cNvPicPr/>
          <p:nvPr/>
        </p:nvPicPr>
        <p:blipFill>
          <a:blip r:embed="rId2">
            <a:alphaModFix amt="80000"/>
          </a:blip>
          <a:stretch/>
        </p:blipFill>
        <p:spPr>
          <a:xfrm>
            <a:off x="1260000" y="623880"/>
            <a:ext cx="3494880" cy="3875760"/>
          </a:xfrm>
          <a:prstGeom prst="rect">
            <a:avLst/>
          </a:prstGeom>
          <a:ln w="3600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9" name="" descr=""/>
          <p:cNvPicPr/>
          <p:nvPr/>
        </p:nvPicPr>
        <p:blipFill>
          <a:blip r:embed="rId1">
            <a:alphaModFix amt="80000"/>
          </a:blip>
          <a:stretch/>
        </p:blipFill>
        <p:spPr>
          <a:xfrm>
            <a:off x="362160" y="683280"/>
            <a:ext cx="8457120" cy="4370760"/>
          </a:xfrm>
          <a:prstGeom prst="rect">
            <a:avLst/>
          </a:prstGeom>
          <a:ln w="36000">
            <a:noFill/>
          </a:ln>
        </p:spPr>
      </p:pic>
      <p:sp>
        <p:nvSpPr>
          <p:cNvPr id="560" name=""/>
          <p:cNvSpPr/>
          <p:nvPr/>
        </p:nvSpPr>
        <p:spPr>
          <a:xfrm>
            <a:off x="0" y="179640"/>
            <a:ext cx="8999280" cy="6645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Heatmap des valeurs manquantes après nettoyage des valeurs aberrantes</a:t>
            </a:r>
            <a:r>
              <a:rPr b="0" lang="en" sz="2100" spc="-1" strike="noStrike">
                <a:solidFill>
                  <a:schemeClr val="accent2"/>
                </a:solidFill>
                <a:latin typeface="Merienda One"/>
                <a:ea typeface="Merienda One"/>
              </a:rPr>
              <a:t> </a:t>
            </a:r>
            <a:endParaRPr b="0" lang="fr-FR" sz="21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1" name="" descr=""/>
          <p:cNvPicPr/>
          <p:nvPr/>
        </p:nvPicPr>
        <p:blipFill>
          <a:blip r:embed="rId1">
            <a:alphaModFix amt="80000"/>
          </a:blip>
          <a:stretch/>
        </p:blipFill>
        <p:spPr>
          <a:xfrm>
            <a:off x="279360" y="899640"/>
            <a:ext cx="3139560" cy="3239280"/>
          </a:xfrm>
          <a:prstGeom prst="rect">
            <a:avLst/>
          </a:prstGeom>
          <a:ln w="36000">
            <a:noFill/>
          </a:ln>
        </p:spPr>
      </p:pic>
      <p:pic>
        <p:nvPicPr>
          <p:cNvPr id="562" name="" descr=""/>
          <p:cNvPicPr/>
          <p:nvPr/>
        </p:nvPicPr>
        <p:blipFill>
          <a:blip r:embed="rId2">
            <a:alphaModFix amt="80000"/>
          </a:blip>
          <a:stretch/>
        </p:blipFill>
        <p:spPr>
          <a:xfrm>
            <a:off x="3959280" y="921600"/>
            <a:ext cx="2085120" cy="3037320"/>
          </a:xfrm>
          <a:prstGeom prst="rect">
            <a:avLst/>
          </a:prstGeom>
          <a:ln w="36000">
            <a:noFill/>
          </a:ln>
        </p:spPr>
      </p:pic>
      <p:pic>
        <p:nvPicPr>
          <p:cNvPr id="563" name="" descr=""/>
          <p:cNvPicPr/>
          <p:nvPr/>
        </p:nvPicPr>
        <p:blipFill>
          <a:blip r:embed="rId3">
            <a:alphaModFix amt="80000"/>
          </a:blip>
          <a:stretch/>
        </p:blipFill>
        <p:spPr>
          <a:xfrm>
            <a:off x="6564600" y="1024200"/>
            <a:ext cx="1894320" cy="3294720"/>
          </a:xfrm>
          <a:prstGeom prst="rect">
            <a:avLst/>
          </a:prstGeom>
          <a:ln w="36000">
            <a:noFill/>
          </a:ln>
        </p:spPr>
      </p:pic>
      <p:sp>
        <p:nvSpPr>
          <p:cNvPr id="564" name=""/>
          <p:cNvSpPr/>
          <p:nvPr/>
        </p:nvSpPr>
        <p:spPr>
          <a:xfrm>
            <a:off x="179640" y="179640"/>
            <a:ext cx="863892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Nous avons enlevé les valeurs aberrantes.Vérifions la présence d’outliers</a:t>
            </a:r>
            <a:r>
              <a:rPr b="0" lang="fr-FR" sz="1800" spc="-1" strike="noStrike">
                <a:solidFill>
                  <a:srgbClr val="2bc7b3"/>
                </a:solidFill>
                <a:latin typeface="Arial"/>
                <a:ea typeface="Merienda One"/>
              </a:rPr>
              <a:t>.</a:t>
            </a:r>
            <a:endParaRPr b="0" lang="fr-FR" sz="1800" spc="-1" strike="noStrike">
              <a:latin typeface="Arial"/>
            </a:endParaRPr>
          </a:p>
        </p:txBody>
      </p:sp>
      <p:sp>
        <p:nvSpPr>
          <p:cNvPr id="565" name=""/>
          <p:cNvSpPr/>
          <p:nvPr/>
        </p:nvSpPr>
        <p:spPr>
          <a:xfrm>
            <a:off x="539280" y="4319640"/>
            <a:ext cx="7559280" cy="35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Toutes les valeurs se trouvent dans l’intervalle [ Q1-1,5*IRQ , Q3 + 1,5*IRQ ]</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
          <p:cNvSpPr/>
          <p:nvPr/>
        </p:nvSpPr>
        <p:spPr>
          <a:xfrm>
            <a:off x="253080" y="887040"/>
            <a:ext cx="8889840" cy="5518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Ce sont des variables discrètes (valeurs entières).Pour imputer les valeurs manquantes il ne faut pas utiliser la moyenne qui donnerait des valeurs décimales. On pourrait par contre utiliser la médiane pour l’exercice.</a:t>
            </a:r>
            <a:endParaRPr b="0" lang="fr-FR" sz="1200" spc="-1" strike="noStrike">
              <a:latin typeface="Arial"/>
            </a:endParaRPr>
          </a:p>
        </p:txBody>
      </p:sp>
      <p:pic>
        <p:nvPicPr>
          <p:cNvPr id="567" name="" descr=""/>
          <p:cNvPicPr/>
          <p:nvPr/>
        </p:nvPicPr>
        <p:blipFill>
          <a:blip r:embed="rId1">
            <a:alphaModFix amt="80000"/>
          </a:blip>
          <a:stretch/>
        </p:blipFill>
        <p:spPr>
          <a:xfrm>
            <a:off x="1750680" y="1302840"/>
            <a:ext cx="5628600" cy="856080"/>
          </a:xfrm>
          <a:prstGeom prst="rect">
            <a:avLst/>
          </a:prstGeom>
          <a:ln w="36000">
            <a:noFill/>
          </a:ln>
        </p:spPr>
      </p:pic>
      <p:pic>
        <p:nvPicPr>
          <p:cNvPr id="568" name="" descr=""/>
          <p:cNvPicPr/>
          <p:nvPr/>
        </p:nvPicPr>
        <p:blipFill>
          <a:blip r:embed="rId2">
            <a:alphaModFix amt="80000"/>
          </a:blip>
          <a:stretch/>
        </p:blipFill>
        <p:spPr>
          <a:xfrm>
            <a:off x="2159640" y="2159640"/>
            <a:ext cx="5601600" cy="1979280"/>
          </a:xfrm>
          <a:prstGeom prst="rect">
            <a:avLst/>
          </a:prstGeom>
          <a:ln w="36000">
            <a:noFill/>
          </a:ln>
        </p:spPr>
      </p:pic>
      <p:sp>
        <p:nvSpPr>
          <p:cNvPr id="569" name=""/>
          <p:cNvSpPr/>
          <p:nvPr/>
        </p:nvSpPr>
        <p:spPr>
          <a:xfrm>
            <a:off x="174600" y="171360"/>
            <a:ext cx="8632080" cy="796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Les variables discretes comme additives_n , ingredients_from_palm_oil_n et  ingredients_that_may_be_from_palm_oil_n.</a:t>
            </a:r>
            <a:endParaRPr b="0" lang="fr-FR" sz="1800" spc="-1" strike="noStrike">
              <a:latin typeface="Arial"/>
            </a:endParaRPr>
          </a:p>
        </p:txBody>
      </p:sp>
      <p:sp>
        <p:nvSpPr>
          <p:cNvPr id="570" name=""/>
          <p:cNvSpPr/>
          <p:nvPr/>
        </p:nvSpPr>
        <p:spPr>
          <a:xfrm>
            <a:off x="179640" y="4139640"/>
            <a:ext cx="8819280" cy="4309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Pour les 2 variables palm_oil_n , j’ai considéré que si la valeur n’était pas renseignée alors c’est qu’il n’y avait pas d’ingrédient.</a:t>
            </a:r>
            <a:endParaRPr b="0" lang="fr-FR" sz="1200" spc="-1" strike="noStrike">
              <a:latin typeface="Arial"/>
            </a:endParaRPr>
          </a:p>
        </p:txBody>
      </p:sp>
      <p:pic>
        <p:nvPicPr>
          <p:cNvPr id="571" name="" descr=""/>
          <p:cNvPicPr/>
          <p:nvPr/>
        </p:nvPicPr>
        <p:blipFill>
          <a:blip r:embed="rId3">
            <a:alphaModFix amt="80000"/>
          </a:blip>
          <a:stretch/>
        </p:blipFill>
        <p:spPr>
          <a:xfrm>
            <a:off x="264240" y="4451400"/>
            <a:ext cx="5494680" cy="227520"/>
          </a:xfrm>
          <a:prstGeom prst="rect">
            <a:avLst/>
          </a:prstGeom>
          <a:ln w="36000">
            <a:noFill/>
          </a:ln>
        </p:spPr>
      </p:pic>
      <p:pic>
        <p:nvPicPr>
          <p:cNvPr id="572" name="" descr=""/>
          <p:cNvPicPr/>
          <p:nvPr/>
        </p:nvPicPr>
        <p:blipFill>
          <a:blip r:embed="rId4">
            <a:alphaModFix amt="80000"/>
          </a:blip>
          <a:stretch/>
        </p:blipFill>
        <p:spPr>
          <a:xfrm>
            <a:off x="293400" y="4754160"/>
            <a:ext cx="7085880" cy="284760"/>
          </a:xfrm>
          <a:prstGeom prst="rect">
            <a:avLst/>
          </a:prstGeom>
          <a:ln w="3600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3" name="" descr=""/>
          <p:cNvPicPr/>
          <p:nvPr/>
        </p:nvPicPr>
        <p:blipFill>
          <a:blip r:embed="rId1">
            <a:alphaModFix amt="80000"/>
          </a:blip>
          <a:stretch/>
        </p:blipFill>
        <p:spPr>
          <a:xfrm>
            <a:off x="2573640" y="684360"/>
            <a:ext cx="4085640" cy="3094560"/>
          </a:xfrm>
          <a:prstGeom prst="rect">
            <a:avLst/>
          </a:prstGeom>
          <a:ln w="36000">
            <a:noFill/>
          </a:ln>
        </p:spPr>
      </p:pic>
      <p:sp>
        <p:nvSpPr>
          <p:cNvPr id="574" name=""/>
          <p:cNvSpPr/>
          <p:nvPr/>
        </p:nvSpPr>
        <p:spPr>
          <a:xfrm>
            <a:off x="65160" y="179640"/>
            <a:ext cx="8934120" cy="6206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Matrice de corrélation des valeurs de nutriments et de quantité d’energie</a:t>
            </a:r>
            <a:endParaRPr b="0" lang="fr-FR" sz="1800" spc="-1" strike="noStrike">
              <a:latin typeface="Arial"/>
            </a:endParaRPr>
          </a:p>
        </p:txBody>
      </p:sp>
      <p:sp>
        <p:nvSpPr>
          <p:cNvPr id="575" name=""/>
          <p:cNvSpPr/>
          <p:nvPr/>
        </p:nvSpPr>
        <p:spPr>
          <a:xfrm>
            <a:off x="179640" y="3779640"/>
            <a:ext cx="8099640" cy="9428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On peut noter :</a:t>
            </a:r>
            <a:endParaRPr b="0" lang="fr-FR" sz="1200" spc="-1" strike="noStrike">
              <a:latin typeface="Arial"/>
            </a:endParaRPr>
          </a:p>
          <a:p>
            <a:pPr>
              <a:lnSpc>
                <a:spcPct val="100000"/>
              </a:lnSpc>
            </a:pPr>
            <a:r>
              <a:rPr b="0" lang="fr-FR" sz="1200" spc="-1" strike="noStrike">
                <a:solidFill>
                  <a:srgbClr val="2bc7b3"/>
                </a:solidFill>
                <a:latin typeface="Arial"/>
                <a:ea typeface="DejaVu Sans"/>
              </a:rPr>
              <a:t>Une corrélation positive importante entre fat_100g et energy_100g</a:t>
            </a:r>
            <a:endParaRPr b="0" lang="fr-FR" sz="1200" spc="-1" strike="noStrike">
              <a:latin typeface="Arial"/>
            </a:endParaRPr>
          </a:p>
          <a:p>
            <a:pPr>
              <a:lnSpc>
                <a:spcPct val="100000"/>
              </a:lnSpc>
            </a:pPr>
            <a:r>
              <a:rPr b="0" lang="fr-FR" sz="1200" spc="-1" strike="noStrike">
                <a:solidFill>
                  <a:srgbClr val="2bc7b3"/>
                </a:solidFill>
                <a:latin typeface="Arial"/>
                <a:ea typeface="DejaVu Sans"/>
              </a:rPr>
              <a:t>Une corrélation positive importante entre fat_100g et saturated_100g</a:t>
            </a:r>
            <a:endParaRPr b="0" lang="fr-FR" sz="1200" spc="-1" strike="noStrike">
              <a:latin typeface="Arial"/>
            </a:endParaRPr>
          </a:p>
          <a:p>
            <a:pPr>
              <a:lnSpc>
                <a:spcPct val="100000"/>
              </a:lnSpc>
            </a:pPr>
            <a:r>
              <a:rPr b="0" lang="fr-FR" sz="1200" spc="-1" strike="noStrike">
                <a:solidFill>
                  <a:srgbClr val="2bc7b3"/>
                </a:solidFill>
                <a:latin typeface="Arial"/>
                <a:ea typeface="DejaVu Sans"/>
              </a:rPr>
              <a:t>Une corrélation parfaite entre sodium_100g et salt_100g .Je ne conserve que sodium_100g pour la suite</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
          <p:cNvSpPr/>
          <p:nvPr/>
        </p:nvSpPr>
        <p:spPr>
          <a:xfrm>
            <a:off x="65160" y="179640"/>
            <a:ext cx="8934120" cy="6206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Vérifions si les données sont distribuées selon une loi normale</a:t>
            </a:r>
            <a:endParaRPr b="0" lang="fr-FR" sz="1800" spc="-1" strike="noStrike">
              <a:latin typeface="Arial"/>
            </a:endParaRPr>
          </a:p>
        </p:txBody>
      </p:sp>
      <p:sp>
        <p:nvSpPr>
          <p:cNvPr id="577" name=""/>
          <p:cNvSpPr/>
          <p:nvPr/>
        </p:nvSpPr>
        <p:spPr>
          <a:xfrm>
            <a:off x="899640" y="4423320"/>
            <a:ext cx="8099640" cy="35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 test confirme les visualisations des boites à moustaches  et histogrammes.</a:t>
            </a:r>
            <a:endParaRPr b="0" lang="fr-FR" sz="1200" spc="-1" strike="noStrike">
              <a:latin typeface="Arial"/>
            </a:endParaRPr>
          </a:p>
        </p:txBody>
      </p:sp>
      <p:pic>
        <p:nvPicPr>
          <p:cNvPr id="578" name="" descr=""/>
          <p:cNvPicPr/>
          <p:nvPr/>
        </p:nvPicPr>
        <p:blipFill>
          <a:blip r:embed="rId1">
            <a:alphaModFix amt="80000"/>
          </a:blip>
          <a:stretch/>
        </p:blipFill>
        <p:spPr>
          <a:xfrm>
            <a:off x="234720" y="539640"/>
            <a:ext cx="3904560" cy="2942280"/>
          </a:xfrm>
          <a:prstGeom prst="rect">
            <a:avLst/>
          </a:prstGeom>
          <a:ln w="36000">
            <a:noFill/>
          </a:ln>
        </p:spPr>
      </p:pic>
      <p:pic>
        <p:nvPicPr>
          <p:cNvPr id="579" name="" descr=""/>
          <p:cNvPicPr/>
          <p:nvPr/>
        </p:nvPicPr>
        <p:blipFill>
          <a:blip r:embed="rId2">
            <a:alphaModFix amt="80000"/>
          </a:blip>
          <a:stretch/>
        </p:blipFill>
        <p:spPr>
          <a:xfrm>
            <a:off x="4716360" y="539640"/>
            <a:ext cx="3742560" cy="2961360"/>
          </a:xfrm>
          <a:prstGeom prst="rect">
            <a:avLst/>
          </a:prstGeom>
          <a:ln w="36000">
            <a:noFill/>
          </a:ln>
        </p:spPr>
      </p:pic>
      <p:pic>
        <p:nvPicPr>
          <p:cNvPr id="580" name="" descr=""/>
          <p:cNvPicPr/>
          <p:nvPr/>
        </p:nvPicPr>
        <p:blipFill>
          <a:blip r:embed="rId3">
            <a:alphaModFix amt="80000"/>
          </a:blip>
          <a:stretch/>
        </p:blipFill>
        <p:spPr>
          <a:xfrm>
            <a:off x="1079640" y="3501720"/>
            <a:ext cx="6647400" cy="903960"/>
          </a:xfrm>
          <a:prstGeom prst="rect">
            <a:avLst/>
          </a:prstGeom>
          <a:ln w="3600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1" name="" descr=""/>
          <p:cNvPicPr/>
          <p:nvPr/>
        </p:nvPicPr>
        <p:blipFill>
          <a:blip r:embed="rId1">
            <a:alphaModFix amt="80000"/>
          </a:blip>
          <a:stretch/>
        </p:blipFill>
        <p:spPr>
          <a:xfrm>
            <a:off x="1062360" y="1079640"/>
            <a:ext cx="5056560" cy="1199160"/>
          </a:xfrm>
          <a:prstGeom prst="rect">
            <a:avLst/>
          </a:prstGeom>
          <a:ln w="36000">
            <a:noFill/>
          </a:ln>
        </p:spPr>
      </p:pic>
      <p:pic>
        <p:nvPicPr>
          <p:cNvPr id="582" name="" descr=""/>
          <p:cNvPicPr/>
          <p:nvPr/>
        </p:nvPicPr>
        <p:blipFill>
          <a:blip r:embed="rId2">
            <a:alphaModFix amt="80000"/>
          </a:blip>
          <a:stretch/>
        </p:blipFill>
        <p:spPr>
          <a:xfrm>
            <a:off x="1259280" y="2519640"/>
            <a:ext cx="4494600" cy="808560"/>
          </a:xfrm>
          <a:prstGeom prst="rect">
            <a:avLst/>
          </a:prstGeom>
          <a:ln w="36000">
            <a:noFill/>
          </a:ln>
        </p:spPr>
      </p:pic>
      <p:sp>
        <p:nvSpPr>
          <p:cNvPr id="583" name=""/>
          <p:cNvSpPr/>
          <p:nvPr/>
        </p:nvSpPr>
        <p:spPr>
          <a:xfrm>
            <a:off x="609120" y="363600"/>
            <a:ext cx="7309800" cy="355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Imputation des données manquantes avec KNN</a:t>
            </a:r>
            <a:endParaRPr b="0" lang="fr-FR" sz="1800" spc="-1" strike="noStrike">
              <a:latin typeface="Arial"/>
            </a:endParaRPr>
          </a:p>
        </p:txBody>
      </p:sp>
      <p:sp>
        <p:nvSpPr>
          <p:cNvPr id="584" name=""/>
          <p:cNvSpPr/>
          <p:nvPr/>
        </p:nvSpPr>
        <p:spPr>
          <a:xfrm>
            <a:off x="1260000" y="3599640"/>
            <a:ext cx="4858560" cy="3459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On vérifie les distributions obtenues après knn</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7" name="PlaceHolder 1"/>
          <p:cNvSpPr>
            <a:spLocks noGrp="1"/>
          </p:cNvSpPr>
          <p:nvPr>
            <p:ph type="subTitle"/>
          </p:nvPr>
        </p:nvSpPr>
        <p:spPr>
          <a:xfrm>
            <a:off x="758160" y="879480"/>
            <a:ext cx="5900400" cy="3499560"/>
          </a:xfrm>
          <a:prstGeom prst="rect">
            <a:avLst/>
          </a:prstGeom>
          <a:noFill/>
          <a:ln w="0">
            <a:noFill/>
          </a:ln>
        </p:spPr>
        <p:txBody>
          <a:bodyPr lIns="0" rIns="0" tIns="91440" bIns="91440" anchor="t">
            <a:noAutofit/>
          </a:bodyPr>
          <a:p>
            <a:pPr>
              <a:lnSpc>
                <a:spcPct val="100000"/>
              </a:lnSpc>
              <a:tabLst>
                <a:tab algn="l" pos="0"/>
              </a:tabLst>
            </a:pPr>
            <a:r>
              <a:rPr b="1" lang="en" sz="1200" spc="-1" strike="noStrike">
                <a:solidFill>
                  <a:schemeClr val="dk2"/>
                </a:solidFill>
                <a:latin typeface="DM Sans"/>
                <a:ea typeface="DM Sans"/>
              </a:rPr>
              <a:t>Manger sainement pour éviter la prise de poids !</a:t>
            </a:r>
            <a:endParaRPr b="0" lang="fr-FR" sz="1200" spc="-1" strike="noStrike">
              <a:latin typeface="Arial"/>
            </a:endParaRPr>
          </a:p>
          <a:p>
            <a:pPr>
              <a:lnSpc>
                <a:spcPct val="100000"/>
              </a:lnSpc>
              <a:tabLst>
                <a:tab algn="l" pos="0"/>
              </a:tabLst>
            </a:pPr>
            <a:endParaRPr b="0" lang="fr-FR" sz="1200" spc="-1" strike="noStrike">
              <a:latin typeface="Arial"/>
            </a:endParaRPr>
          </a:p>
          <a:p>
            <a:pPr>
              <a:lnSpc>
                <a:spcPct val="100000"/>
              </a:lnSpc>
              <a:tabLst>
                <a:tab algn="l" pos="0"/>
              </a:tabLst>
            </a:pPr>
            <a:r>
              <a:rPr b="0" lang="en" sz="1200" spc="-1" strike="noStrike">
                <a:solidFill>
                  <a:schemeClr val="dk2"/>
                </a:solidFill>
                <a:latin typeface="DM Sans"/>
                <a:ea typeface="DM Sans"/>
              </a:rPr>
              <a:t>Pour perdre du poids, il est nécessaire de réduire très progressivement la </a:t>
            </a:r>
            <a:r>
              <a:rPr b="1" lang="en" sz="1200" spc="-1" strike="noStrike">
                <a:solidFill>
                  <a:schemeClr val="dk2"/>
                </a:solidFill>
                <a:latin typeface="DM Sans"/>
                <a:ea typeface="DM Sans"/>
              </a:rPr>
              <a:t>quantité d’énergie absorbée.</a:t>
            </a:r>
            <a:endParaRPr b="0" lang="fr-FR" sz="1200" spc="-1" strike="noStrike">
              <a:latin typeface="Arial"/>
            </a:endParaRPr>
          </a:p>
          <a:p>
            <a:pPr>
              <a:lnSpc>
                <a:spcPct val="100000"/>
              </a:lnSpc>
              <a:tabLst>
                <a:tab algn="l" pos="0"/>
              </a:tabLst>
            </a:pPr>
            <a:endParaRPr b="0" lang="fr-FR" sz="1200" spc="-1" strike="noStrike">
              <a:latin typeface="Arial"/>
            </a:endParaRPr>
          </a:p>
          <a:p>
            <a:pPr>
              <a:lnSpc>
                <a:spcPct val="100000"/>
              </a:lnSpc>
              <a:tabLst>
                <a:tab algn="l" pos="0"/>
              </a:tabLst>
            </a:pPr>
            <a:r>
              <a:rPr b="0" lang="en" sz="1200" spc="-1" strike="noStrike">
                <a:solidFill>
                  <a:schemeClr val="dk2"/>
                </a:solidFill>
                <a:latin typeface="DM Sans"/>
                <a:ea typeface="DM Sans"/>
              </a:rPr>
              <a:t>Des prescriptions diététiques vous permettent de réduire la quantité d’énergie que vous consommez. Pour cela, les professionnels (médecin nutritionniste ou diététicien) réalisent une enquête alimentaire afin d’évaluer vos habitudes alimentaires.</a:t>
            </a:r>
            <a:endParaRPr b="0" lang="fr-FR" sz="1200" spc="-1" strike="noStrike">
              <a:latin typeface="Arial"/>
            </a:endParaRPr>
          </a:p>
          <a:p>
            <a:pPr>
              <a:lnSpc>
                <a:spcPct val="100000"/>
              </a:lnSpc>
              <a:tabLst>
                <a:tab algn="l" pos="0"/>
              </a:tabLst>
            </a:pPr>
            <a:endParaRPr b="0" lang="fr-FR" sz="1200" spc="-1" strike="noStrike">
              <a:latin typeface="Arial"/>
            </a:endParaRPr>
          </a:p>
          <a:p>
            <a:pPr>
              <a:lnSpc>
                <a:spcPct val="100000"/>
              </a:lnSpc>
              <a:tabLst>
                <a:tab algn="l" pos="0"/>
              </a:tabLst>
            </a:pPr>
            <a:r>
              <a:rPr b="0" lang="en" sz="1200" spc="-1" strike="noStrike">
                <a:solidFill>
                  <a:schemeClr val="dk2"/>
                </a:solidFill>
                <a:latin typeface="DM Sans"/>
                <a:ea typeface="DM Sans"/>
              </a:rPr>
              <a:t> </a:t>
            </a:r>
            <a:r>
              <a:rPr b="1" lang="en" sz="1200" spc="-1" strike="noStrike">
                <a:solidFill>
                  <a:schemeClr val="dk2"/>
                </a:solidFill>
                <a:latin typeface="DM Sans"/>
                <a:ea typeface="DM Sans"/>
              </a:rPr>
              <a:t>Mieux vaut prévenir que guérir !</a:t>
            </a:r>
            <a:endParaRPr b="0" lang="fr-FR" sz="1200" spc="-1" strike="noStrike">
              <a:latin typeface="Arial"/>
            </a:endParaRPr>
          </a:p>
          <a:p>
            <a:pPr>
              <a:lnSpc>
                <a:spcPct val="100000"/>
              </a:lnSpc>
              <a:tabLst>
                <a:tab algn="l" pos="0"/>
              </a:tabLst>
            </a:pPr>
            <a:endParaRPr b="0" lang="fr-FR" sz="1200" spc="-1" strike="noStrike">
              <a:latin typeface="Arial"/>
            </a:endParaRPr>
          </a:p>
          <a:p>
            <a:pPr>
              <a:lnSpc>
                <a:spcPct val="100000"/>
              </a:lnSpc>
              <a:tabLst>
                <a:tab algn="l" pos="0"/>
              </a:tabLst>
            </a:pPr>
            <a:r>
              <a:rPr b="0" lang="en" sz="1200" spc="-1" strike="noStrike">
                <a:solidFill>
                  <a:schemeClr val="dk2"/>
                </a:solidFill>
                <a:latin typeface="DM Sans"/>
                <a:ea typeface="DM Sans"/>
              </a:rPr>
              <a:t>Pratiquement ,  lors de vos achats, vous scannez le barcode d’un produit avec votre téléphone  et l'application vous propose le(s) produit(s) équivalent(s) contenant le moins de graisse et de sucre par 100 g ou 100ml .</a:t>
            </a:r>
            <a:endParaRPr b="0" lang="fr-FR" sz="1200" spc="-1" strike="noStrike">
              <a:latin typeface="Arial"/>
            </a:endParaRPr>
          </a:p>
          <a:p>
            <a:pPr>
              <a:lnSpc>
                <a:spcPct val="100000"/>
              </a:lnSpc>
              <a:tabLst>
                <a:tab algn="l" pos="0"/>
              </a:tabLst>
            </a:pPr>
            <a:endParaRPr b="0" lang="fr-FR" sz="1200" spc="-1" strike="noStrike">
              <a:latin typeface="Arial"/>
            </a:endParaRPr>
          </a:p>
          <a:p>
            <a:pPr>
              <a:lnSpc>
                <a:spcPct val="100000"/>
              </a:lnSpc>
              <a:tabLst>
                <a:tab algn="l" pos="0"/>
              </a:tabLst>
            </a:pPr>
            <a:endParaRPr b="0" lang="fr-FR" sz="1200" spc="-1" strike="noStrike">
              <a:latin typeface="Arial"/>
            </a:endParaRPr>
          </a:p>
        </p:txBody>
      </p:sp>
      <p:sp>
        <p:nvSpPr>
          <p:cNvPr id="358" name="PlaceHolder 2"/>
          <p:cNvSpPr>
            <a:spLocks noGrp="1"/>
          </p:cNvSpPr>
          <p:nvPr>
            <p:ph type="title"/>
          </p:nvPr>
        </p:nvSpPr>
        <p:spPr>
          <a:xfrm>
            <a:off x="1259280" y="0"/>
            <a:ext cx="6299280" cy="818280"/>
          </a:xfrm>
          <a:prstGeom prst="rect">
            <a:avLst/>
          </a:prstGeom>
          <a:noFill/>
          <a:ln w="0">
            <a:noFill/>
          </a:ln>
        </p:spPr>
        <p:txBody>
          <a:bodyPr lIns="90000" rIns="90000" tIns="91440" bIns="91440" anchor="b">
            <a:noAutofit/>
          </a:bodyPr>
          <a:p>
            <a:pPr indent="0">
              <a:lnSpc>
                <a:spcPct val="100000"/>
              </a:lnSpc>
              <a:buNone/>
              <a:tabLst>
                <a:tab algn="l" pos="0"/>
              </a:tabLst>
            </a:pPr>
            <a:r>
              <a:rPr b="0" lang="en" sz="2600" spc="-1" strike="noStrike">
                <a:solidFill>
                  <a:schemeClr val="accent2"/>
                </a:solidFill>
                <a:latin typeface="Merienda One"/>
                <a:ea typeface="Merienda One"/>
              </a:rPr>
              <a:t> </a:t>
            </a:r>
            <a:r>
              <a:rPr b="0" lang="en" sz="2600" spc="-1" strike="noStrike">
                <a:solidFill>
                  <a:schemeClr val="accent2"/>
                </a:solidFill>
                <a:latin typeface="Merienda One"/>
                <a:ea typeface="Merienda One"/>
              </a:rPr>
              <a:t>une application :</a:t>
            </a:r>
            <a:endParaRPr b="0" lang="fr-FR" sz="2600" spc="-1" strike="noStrike">
              <a:latin typeface="Arial"/>
            </a:endParaRPr>
          </a:p>
        </p:txBody>
      </p:sp>
      <p:pic>
        <p:nvPicPr>
          <p:cNvPr id="359" name="Google Shape;234;p33" descr=""/>
          <p:cNvPicPr/>
          <p:nvPr/>
        </p:nvPicPr>
        <p:blipFill>
          <a:blip r:embed="rId2">
            <a:alphaModFix amt="80000"/>
          </a:blip>
          <a:stretch/>
        </p:blipFill>
        <p:spPr>
          <a:xfrm>
            <a:off x="4752360" y="579960"/>
            <a:ext cx="3857760" cy="38502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
          <p:cNvSpPr/>
          <p:nvPr/>
        </p:nvSpPr>
        <p:spPr>
          <a:xfrm>
            <a:off x="1259280" y="0"/>
            <a:ext cx="7309800" cy="53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Imputation des données manquantes avec KNN</a:t>
            </a:r>
            <a:endParaRPr b="0" lang="fr-FR" sz="1800" spc="-1" strike="noStrike">
              <a:latin typeface="Arial"/>
            </a:endParaRPr>
          </a:p>
        </p:txBody>
      </p:sp>
      <p:pic>
        <p:nvPicPr>
          <p:cNvPr id="586" name="" descr=""/>
          <p:cNvPicPr/>
          <p:nvPr/>
        </p:nvPicPr>
        <p:blipFill>
          <a:blip r:embed="rId1">
            <a:alphaModFix amt="80000"/>
          </a:blip>
          <a:stretch/>
        </p:blipFill>
        <p:spPr>
          <a:xfrm>
            <a:off x="887400" y="359640"/>
            <a:ext cx="4511160" cy="2166480"/>
          </a:xfrm>
          <a:prstGeom prst="rect">
            <a:avLst/>
          </a:prstGeom>
          <a:ln w="36000">
            <a:noFill/>
          </a:ln>
        </p:spPr>
      </p:pic>
      <p:pic>
        <p:nvPicPr>
          <p:cNvPr id="587" name="" descr=""/>
          <p:cNvPicPr/>
          <p:nvPr/>
        </p:nvPicPr>
        <p:blipFill>
          <a:blip r:embed="rId2">
            <a:alphaModFix amt="80000"/>
          </a:blip>
          <a:stretch/>
        </p:blipFill>
        <p:spPr>
          <a:xfrm>
            <a:off x="887400" y="2526840"/>
            <a:ext cx="4511160" cy="2064600"/>
          </a:xfrm>
          <a:prstGeom prst="rect">
            <a:avLst/>
          </a:prstGeom>
          <a:ln w="36000">
            <a:noFill/>
          </a:ln>
        </p:spPr>
      </p:pic>
      <p:sp>
        <p:nvSpPr>
          <p:cNvPr id="588" name=""/>
          <p:cNvSpPr/>
          <p:nvPr/>
        </p:nvSpPr>
        <p:spPr>
          <a:xfrm>
            <a:off x="143280" y="4541040"/>
            <a:ext cx="8999280" cy="5518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L'imputation des valeurs manquantes n'a pas modifié les distributions. Les courbes sont pratiquement identiques avant et après transformation (sauf pour la variable fat_100g). Nous pouvons charger les valeurs imputées dans notre dataframe </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9" name="" descr=""/>
          <p:cNvPicPr/>
          <p:nvPr/>
        </p:nvPicPr>
        <p:blipFill>
          <a:blip r:embed="rId1">
            <a:alphaModFix amt="80000"/>
          </a:blip>
          <a:stretch/>
        </p:blipFill>
        <p:spPr>
          <a:xfrm>
            <a:off x="171360" y="719640"/>
            <a:ext cx="8647200" cy="4066200"/>
          </a:xfrm>
          <a:prstGeom prst="rect">
            <a:avLst/>
          </a:prstGeom>
          <a:ln w="36000">
            <a:noFill/>
          </a:ln>
        </p:spPr>
      </p:pic>
      <p:sp>
        <p:nvSpPr>
          <p:cNvPr id="590" name=""/>
          <p:cNvSpPr/>
          <p:nvPr/>
        </p:nvSpPr>
        <p:spPr>
          <a:xfrm>
            <a:off x="1079640" y="179640"/>
            <a:ext cx="6423840" cy="4978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Heatmap des valeurs manquantes après  KNNimputer</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1" name="" descr=""/>
          <p:cNvPicPr/>
          <p:nvPr/>
        </p:nvPicPr>
        <p:blipFill>
          <a:blip r:embed="rId1">
            <a:alphaModFix amt="80000"/>
          </a:blip>
          <a:stretch/>
        </p:blipFill>
        <p:spPr>
          <a:xfrm>
            <a:off x="2160360" y="3935160"/>
            <a:ext cx="5218200" cy="1103760"/>
          </a:xfrm>
          <a:prstGeom prst="rect">
            <a:avLst/>
          </a:prstGeom>
          <a:ln w="36000">
            <a:noFill/>
          </a:ln>
        </p:spPr>
      </p:pic>
      <p:pic>
        <p:nvPicPr>
          <p:cNvPr id="592" name="" descr=""/>
          <p:cNvPicPr/>
          <p:nvPr/>
        </p:nvPicPr>
        <p:blipFill>
          <a:blip r:embed="rId2">
            <a:alphaModFix amt="80000"/>
          </a:blip>
          <a:stretch/>
        </p:blipFill>
        <p:spPr>
          <a:xfrm>
            <a:off x="5039640" y="786600"/>
            <a:ext cx="1932480" cy="1732320"/>
          </a:xfrm>
          <a:prstGeom prst="rect">
            <a:avLst/>
          </a:prstGeom>
          <a:ln w="36000">
            <a:noFill/>
          </a:ln>
        </p:spPr>
      </p:pic>
      <p:sp>
        <p:nvSpPr>
          <p:cNvPr id="593" name=""/>
          <p:cNvSpPr/>
          <p:nvPr/>
        </p:nvSpPr>
        <p:spPr>
          <a:xfrm>
            <a:off x="1192680" y="179640"/>
            <a:ext cx="7445880" cy="355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Jeu de données après les différentes étapes du nettoyage</a:t>
            </a:r>
            <a:endParaRPr b="0" lang="fr-FR" sz="1800" spc="-1" strike="noStrike">
              <a:latin typeface="Arial"/>
            </a:endParaRPr>
          </a:p>
        </p:txBody>
      </p:sp>
      <p:pic>
        <p:nvPicPr>
          <p:cNvPr id="594" name="" descr=""/>
          <p:cNvPicPr/>
          <p:nvPr/>
        </p:nvPicPr>
        <p:blipFill>
          <a:blip r:embed="rId3">
            <a:alphaModFix amt="80000"/>
          </a:blip>
          <a:stretch/>
        </p:blipFill>
        <p:spPr>
          <a:xfrm>
            <a:off x="31680" y="553320"/>
            <a:ext cx="4401000" cy="3225600"/>
          </a:xfrm>
          <a:prstGeom prst="rect">
            <a:avLst/>
          </a:prstGeom>
          <a:ln w="3600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5" name="" descr=""/>
          <p:cNvPicPr/>
          <p:nvPr/>
        </p:nvPicPr>
        <p:blipFill>
          <a:blip r:embed="rId1">
            <a:alphaModFix amt="80000"/>
          </a:blip>
          <a:stretch/>
        </p:blipFill>
        <p:spPr>
          <a:xfrm>
            <a:off x="1619640" y="1079640"/>
            <a:ext cx="5144760" cy="2800080"/>
          </a:xfrm>
          <a:prstGeom prst="rect">
            <a:avLst/>
          </a:prstGeom>
          <a:ln w="36000">
            <a:noFill/>
          </a:ln>
        </p:spPr>
      </p:pic>
      <p:sp>
        <p:nvSpPr>
          <p:cNvPr id="596" name=""/>
          <p:cNvSpPr/>
          <p:nvPr/>
        </p:nvSpPr>
        <p:spPr>
          <a:xfrm>
            <a:off x="359640" y="363600"/>
            <a:ext cx="863892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Intéressons nous à l’évolution des enregistrements de produits</a:t>
            </a:r>
            <a:endParaRPr b="0" lang="fr-FR" sz="1800" spc="-1" strike="noStrike">
              <a:latin typeface="Arial"/>
            </a:endParaRPr>
          </a:p>
        </p:txBody>
      </p:sp>
      <p:pic>
        <p:nvPicPr>
          <p:cNvPr id="597" name="" descr=""/>
          <p:cNvPicPr/>
          <p:nvPr/>
        </p:nvPicPr>
        <p:blipFill>
          <a:blip r:embed="rId2">
            <a:alphaModFix amt="80000"/>
          </a:blip>
          <a:stretch/>
        </p:blipFill>
        <p:spPr>
          <a:xfrm>
            <a:off x="516960" y="4222800"/>
            <a:ext cx="7762320" cy="456120"/>
          </a:xfrm>
          <a:prstGeom prst="rect">
            <a:avLst/>
          </a:prstGeom>
          <a:ln w="3600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8" name="" descr=""/>
          <p:cNvPicPr/>
          <p:nvPr/>
        </p:nvPicPr>
        <p:blipFill>
          <a:blip r:embed="rId1">
            <a:alphaModFix amt="80000"/>
          </a:blip>
          <a:stretch/>
        </p:blipFill>
        <p:spPr>
          <a:xfrm>
            <a:off x="4140000" y="1106640"/>
            <a:ext cx="3419280" cy="1889640"/>
          </a:xfrm>
          <a:prstGeom prst="rect">
            <a:avLst/>
          </a:prstGeom>
          <a:ln w="36000">
            <a:noFill/>
          </a:ln>
        </p:spPr>
      </p:pic>
      <p:pic>
        <p:nvPicPr>
          <p:cNvPr id="599" name="" descr=""/>
          <p:cNvPicPr/>
          <p:nvPr/>
        </p:nvPicPr>
        <p:blipFill>
          <a:blip r:embed="rId2">
            <a:alphaModFix amt="80000"/>
          </a:blip>
          <a:stretch/>
        </p:blipFill>
        <p:spPr>
          <a:xfrm>
            <a:off x="4140000" y="2997000"/>
            <a:ext cx="3419280" cy="1502280"/>
          </a:xfrm>
          <a:prstGeom prst="rect">
            <a:avLst/>
          </a:prstGeom>
          <a:ln w="36000">
            <a:noFill/>
          </a:ln>
        </p:spPr>
      </p:pic>
      <p:pic>
        <p:nvPicPr>
          <p:cNvPr id="600" name="" descr=""/>
          <p:cNvPicPr/>
          <p:nvPr/>
        </p:nvPicPr>
        <p:blipFill>
          <a:blip r:embed="rId3">
            <a:alphaModFix amt="80000"/>
          </a:blip>
          <a:stretch/>
        </p:blipFill>
        <p:spPr>
          <a:xfrm>
            <a:off x="258120" y="1156680"/>
            <a:ext cx="3585960" cy="2339280"/>
          </a:xfrm>
          <a:prstGeom prst="rect">
            <a:avLst/>
          </a:prstGeom>
          <a:ln w="36000">
            <a:noFill/>
          </a:ln>
        </p:spPr>
      </p:pic>
      <p:sp>
        <p:nvSpPr>
          <p:cNvPr id="601" name=""/>
          <p:cNvSpPr/>
          <p:nvPr/>
        </p:nvSpPr>
        <p:spPr>
          <a:xfrm>
            <a:off x="360000" y="363960"/>
            <a:ext cx="7394760" cy="355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Regardons quelques corrélations</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2" name="" descr=""/>
          <p:cNvPicPr/>
          <p:nvPr/>
        </p:nvPicPr>
        <p:blipFill>
          <a:blip r:embed="rId1">
            <a:alphaModFix amt="80000"/>
          </a:blip>
          <a:stretch/>
        </p:blipFill>
        <p:spPr>
          <a:xfrm>
            <a:off x="308880" y="903960"/>
            <a:ext cx="4370400" cy="2335320"/>
          </a:xfrm>
          <a:prstGeom prst="rect">
            <a:avLst/>
          </a:prstGeom>
          <a:ln w="36000">
            <a:noFill/>
          </a:ln>
        </p:spPr>
      </p:pic>
      <p:sp>
        <p:nvSpPr>
          <p:cNvPr id="603" name=""/>
          <p:cNvSpPr/>
          <p:nvPr/>
        </p:nvSpPr>
        <p:spPr>
          <a:xfrm>
            <a:off x="5040000" y="639000"/>
            <a:ext cx="3959280" cy="2451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100" spc="-1" strike="noStrike">
                <a:solidFill>
                  <a:srgbClr val="2bc7b3"/>
                </a:solidFill>
                <a:latin typeface="Arial"/>
                <a:ea typeface="DejaVu Sans"/>
              </a:rPr>
              <a:t>Régression linéaire simple sur ce nuage de points</a:t>
            </a:r>
            <a:endParaRPr b="0" lang="fr-FR" sz="1100" spc="-1" strike="noStrike">
              <a:latin typeface="Arial"/>
            </a:endParaRPr>
          </a:p>
        </p:txBody>
      </p:sp>
      <p:pic>
        <p:nvPicPr>
          <p:cNvPr id="604" name="" descr=""/>
          <p:cNvPicPr/>
          <p:nvPr/>
        </p:nvPicPr>
        <p:blipFill>
          <a:blip r:embed="rId2">
            <a:alphaModFix amt="80000"/>
          </a:blip>
          <a:stretch/>
        </p:blipFill>
        <p:spPr>
          <a:xfrm>
            <a:off x="4860000" y="1322640"/>
            <a:ext cx="3779280" cy="2276640"/>
          </a:xfrm>
          <a:prstGeom prst="rect">
            <a:avLst/>
          </a:prstGeom>
          <a:ln w="36000">
            <a:noFill/>
          </a:ln>
        </p:spPr>
      </p:pic>
      <p:pic>
        <p:nvPicPr>
          <p:cNvPr id="605" name="" descr=""/>
          <p:cNvPicPr/>
          <p:nvPr/>
        </p:nvPicPr>
        <p:blipFill>
          <a:blip r:embed="rId3">
            <a:alphaModFix amt="80000"/>
          </a:blip>
          <a:stretch/>
        </p:blipFill>
        <p:spPr>
          <a:xfrm>
            <a:off x="4680000" y="941400"/>
            <a:ext cx="4304160" cy="265680"/>
          </a:xfrm>
          <a:prstGeom prst="rect">
            <a:avLst/>
          </a:prstGeom>
          <a:ln w="36000">
            <a:noFill/>
          </a:ln>
        </p:spPr>
      </p:pic>
      <p:sp>
        <p:nvSpPr>
          <p:cNvPr id="606" name=""/>
          <p:cNvSpPr/>
          <p:nvPr/>
        </p:nvSpPr>
        <p:spPr>
          <a:xfrm>
            <a:off x="393120" y="180000"/>
            <a:ext cx="6986160" cy="355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Corrélation entre energy_100g et fat_100g</a:t>
            </a:r>
            <a:endParaRPr b="0" lang="fr-FR" sz="1800" spc="-1" strike="noStrike">
              <a:latin typeface="Arial"/>
            </a:endParaRPr>
          </a:p>
        </p:txBody>
      </p:sp>
      <p:sp>
        <p:nvSpPr>
          <p:cNvPr id="607" name=""/>
          <p:cNvSpPr/>
          <p:nvPr/>
        </p:nvSpPr>
        <p:spPr>
          <a:xfrm>
            <a:off x="900000" y="3354120"/>
            <a:ext cx="3059280" cy="4006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100" spc="-1" strike="noStrike">
                <a:solidFill>
                  <a:srgbClr val="2bc7b3"/>
                </a:solidFill>
                <a:latin typeface="Arial"/>
                <a:ea typeface="DejaVu Sans"/>
              </a:rPr>
              <a:t>La répartition des points fait penser à une droite</a:t>
            </a:r>
            <a:endParaRPr b="0" lang="fr-FR" sz="1100" spc="-1" strike="noStrike">
              <a:latin typeface="Arial"/>
            </a:endParaRPr>
          </a:p>
        </p:txBody>
      </p:sp>
      <p:sp>
        <p:nvSpPr>
          <p:cNvPr id="608" name=""/>
          <p:cNvSpPr/>
          <p:nvPr/>
        </p:nvSpPr>
        <p:spPr>
          <a:xfrm>
            <a:off x="4680000" y="3600000"/>
            <a:ext cx="4199040" cy="89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100" spc="-1" strike="noStrike">
                <a:solidFill>
                  <a:srgbClr val="2bc7b3"/>
                </a:solidFill>
                <a:latin typeface="Arial"/>
                <a:ea typeface="DejaVu Sans"/>
              </a:rPr>
              <a:t>Les p-valeurs sont inférieures à 5 %. À un niveau de test de 5 %, on rejette donc l'hypothèse selon laquelle le paramètre est égal à 0 : les paramètres sont donc significativement différents de 0. Ici, on voit que la variable fat_100g est significative.</a:t>
            </a:r>
            <a:endParaRPr b="0" lang="fr-FR" sz="11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9" name="" descr=""/>
          <p:cNvPicPr/>
          <p:nvPr/>
        </p:nvPicPr>
        <p:blipFill>
          <a:blip r:embed="rId1">
            <a:alphaModFix amt="80000"/>
          </a:blip>
          <a:stretch/>
        </p:blipFill>
        <p:spPr>
          <a:xfrm>
            <a:off x="360000" y="1080000"/>
            <a:ext cx="3022560" cy="3076560"/>
          </a:xfrm>
          <a:prstGeom prst="rect">
            <a:avLst/>
          </a:prstGeom>
          <a:ln w="36000">
            <a:noFill/>
          </a:ln>
        </p:spPr>
      </p:pic>
      <p:sp>
        <p:nvSpPr>
          <p:cNvPr id="610" name=""/>
          <p:cNvSpPr/>
          <p:nvPr/>
        </p:nvSpPr>
        <p:spPr>
          <a:xfrm>
            <a:off x="3960000" y="540000"/>
            <a:ext cx="4859280" cy="4006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100" spc="-1" strike="noStrike">
                <a:solidFill>
                  <a:srgbClr val="2bc7b3"/>
                </a:solidFill>
                <a:latin typeface="Arial"/>
                <a:ea typeface="DejaVu Sans"/>
              </a:rPr>
              <a:t>On peut également représenter les valeurs ajustées en fonction des valeurs observées :</a:t>
            </a:r>
            <a:endParaRPr b="0" lang="fr-FR" sz="1100" spc="-1" strike="noStrike">
              <a:latin typeface="Arial"/>
            </a:endParaRPr>
          </a:p>
        </p:txBody>
      </p:sp>
      <p:pic>
        <p:nvPicPr>
          <p:cNvPr id="611" name="" descr=""/>
          <p:cNvPicPr/>
          <p:nvPr/>
        </p:nvPicPr>
        <p:blipFill>
          <a:blip r:embed="rId2">
            <a:alphaModFix amt="80000"/>
          </a:blip>
          <a:stretch/>
        </p:blipFill>
        <p:spPr>
          <a:xfrm>
            <a:off x="4140000" y="984240"/>
            <a:ext cx="3180240" cy="275040"/>
          </a:xfrm>
          <a:prstGeom prst="rect">
            <a:avLst/>
          </a:prstGeom>
          <a:ln w="36000">
            <a:noFill/>
          </a:ln>
        </p:spPr>
      </p:pic>
      <p:pic>
        <p:nvPicPr>
          <p:cNvPr id="612" name="" descr=""/>
          <p:cNvPicPr/>
          <p:nvPr/>
        </p:nvPicPr>
        <p:blipFill>
          <a:blip r:embed="rId3">
            <a:alphaModFix amt="80000"/>
          </a:blip>
          <a:stretch/>
        </p:blipFill>
        <p:spPr>
          <a:xfrm>
            <a:off x="3861360" y="1440000"/>
            <a:ext cx="4597920" cy="2490480"/>
          </a:xfrm>
          <a:prstGeom prst="rect">
            <a:avLst/>
          </a:prstGeom>
          <a:ln w="36000">
            <a:noFill/>
          </a:ln>
        </p:spPr>
      </p:pic>
      <p:sp>
        <p:nvSpPr>
          <p:cNvPr id="613" name=""/>
          <p:cNvSpPr/>
          <p:nvPr/>
        </p:nvSpPr>
        <p:spPr>
          <a:xfrm>
            <a:off x="3960000" y="4001400"/>
            <a:ext cx="4823280" cy="8578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100" spc="-1" strike="noStrike">
                <a:solidFill>
                  <a:srgbClr val="2bc7b3"/>
                </a:solidFill>
                <a:latin typeface="Arial"/>
                <a:ea typeface="DejaVu Sans"/>
              </a:rPr>
              <a:t>La droite qui s'affiche est la première bissectrice. Si le modèle était parfait, les valeurs réelles et les valeurs ajustées seraient égales, donc sur un tel graphique, les points seraient alignés sur la droite d'équation 𝑦=𝑥 , soit la première bissectrice</a:t>
            </a:r>
            <a:r>
              <a:rPr b="0" lang="fr-FR" sz="1200" spc="-1" strike="noStrike">
                <a:solidFill>
                  <a:srgbClr val="2bc7b3"/>
                </a:solidFill>
                <a:latin typeface="Arial"/>
                <a:ea typeface="DejaVu Sans"/>
              </a:rPr>
              <a:t>.</a:t>
            </a:r>
            <a:endParaRPr b="0" lang="fr-FR" sz="1200" spc="-1" strike="noStrike">
              <a:latin typeface="Arial"/>
            </a:endParaRPr>
          </a:p>
        </p:txBody>
      </p:sp>
      <p:sp>
        <p:nvSpPr>
          <p:cNvPr id="614" name=""/>
          <p:cNvSpPr/>
          <p:nvPr/>
        </p:nvSpPr>
        <p:spPr>
          <a:xfrm>
            <a:off x="900000" y="99000"/>
            <a:ext cx="737928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Régression linéaire entre energy_100g et fat_100g</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5" name="" descr=""/>
          <p:cNvPicPr/>
          <p:nvPr/>
        </p:nvPicPr>
        <p:blipFill>
          <a:blip r:embed="rId1">
            <a:alphaModFix amt="80000"/>
          </a:blip>
          <a:stretch/>
        </p:blipFill>
        <p:spPr>
          <a:xfrm>
            <a:off x="1541160" y="540000"/>
            <a:ext cx="2418120" cy="294120"/>
          </a:xfrm>
          <a:prstGeom prst="rect">
            <a:avLst/>
          </a:prstGeom>
          <a:ln w="36000">
            <a:noFill/>
          </a:ln>
        </p:spPr>
      </p:pic>
      <p:pic>
        <p:nvPicPr>
          <p:cNvPr id="616" name="" descr=""/>
          <p:cNvPicPr/>
          <p:nvPr/>
        </p:nvPicPr>
        <p:blipFill>
          <a:blip r:embed="rId2">
            <a:alphaModFix amt="80000"/>
          </a:blip>
          <a:stretch/>
        </p:blipFill>
        <p:spPr>
          <a:xfrm>
            <a:off x="1620000" y="900000"/>
            <a:ext cx="4253040" cy="2353680"/>
          </a:xfrm>
          <a:prstGeom prst="rect">
            <a:avLst/>
          </a:prstGeom>
          <a:ln w="36000">
            <a:noFill/>
          </a:ln>
        </p:spPr>
      </p:pic>
      <p:sp>
        <p:nvSpPr>
          <p:cNvPr id="617" name=""/>
          <p:cNvSpPr/>
          <p:nvPr/>
        </p:nvSpPr>
        <p:spPr>
          <a:xfrm>
            <a:off x="360000" y="180000"/>
            <a:ext cx="845928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600" spc="-1" strike="noStrike">
                <a:solidFill>
                  <a:schemeClr val="accent2"/>
                </a:solidFill>
                <a:latin typeface="Merienda One"/>
                <a:ea typeface="Merienda One"/>
              </a:rPr>
              <a:t>Résidus du modéle de régression linéaire entre energy_100g et fat_100g</a:t>
            </a:r>
            <a:endParaRPr b="0" lang="fr-FR" sz="1600" spc="-1" strike="noStrike">
              <a:latin typeface="Arial"/>
            </a:endParaRPr>
          </a:p>
        </p:txBody>
      </p:sp>
      <p:sp>
        <p:nvSpPr>
          <p:cNvPr id="618" name=""/>
          <p:cNvSpPr/>
          <p:nvPr/>
        </p:nvSpPr>
        <p:spPr>
          <a:xfrm>
            <a:off x="1260000" y="3433320"/>
            <a:ext cx="7019280" cy="3459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On pourrait utiliser la régression linéaire pour déterminer la quantité de fat_100g</a:t>
            </a:r>
            <a:endParaRPr b="0" lang="fr-FR" sz="1200" spc="-1" strike="noStrike">
              <a:latin typeface="Arial"/>
            </a:endParaRPr>
          </a:p>
        </p:txBody>
      </p:sp>
      <p:pic>
        <p:nvPicPr>
          <p:cNvPr id="619" name="" descr=""/>
          <p:cNvPicPr/>
          <p:nvPr/>
        </p:nvPicPr>
        <p:blipFill>
          <a:blip r:embed="rId3">
            <a:alphaModFix amt="80000"/>
          </a:blip>
          <a:stretch/>
        </p:blipFill>
        <p:spPr>
          <a:xfrm>
            <a:off x="1800000" y="3780000"/>
            <a:ext cx="3265920" cy="751320"/>
          </a:xfrm>
          <a:prstGeom prst="rect">
            <a:avLst/>
          </a:prstGeom>
          <a:ln w="3600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
          <p:cNvSpPr/>
          <p:nvPr/>
        </p:nvSpPr>
        <p:spPr>
          <a:xfrm>
            <a:off x="360000" y="279000"/>
            <a:ext cx="8459280" cy="44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Corrélation entre le groupe pnns_groups_1 et l energy_100g</a:t>
            </a:r>
            <a:endParaRPr b="0" lang="fr-FR" sz="1800" spc="-1" strike="noStrike">
              <a:latin typeface="Arial"/>
            </a:endParaRPr>
          </a:p>
        </p:txBody>
      </p:sp>
      <p:pic>
        <p:nvPicPr>
          <p:cNvPr id="621" name="" descr=""/>
          <p:cNvPicPr/>
          <p:nvPr/>
        </p:nvPicPr>
        <p:blipFill>
          <a:blip r:embed="rId1">
            <a:alphaModFix amt="80000"/>
          </a:blip>
          <a:stretch/>
        </p:blipFill>
        <p:spPr>
          <a:xfrm>
            <a:off x="360000" y="1001160"/>
            <a:ext cx="3949200" cy="2238120"/>
          </a:xfrm>
          <a:prstGeom prst="rect">
            <a:avLst/>
          </a:prstGeom>
          <a:ln w="36000">
            <a:noFill/>
          </a:ln>
        </p:spPr>
      </p:pic>
      <p:sp>
        <p:nvSpPr>
          <p:cNvPr id="622" name=""/>
          <p:cNvSpPr/>
          <p:nvPr/>
        </p:nvSpPr>
        <p:spPr>
          <a:xfrm>
            <a:off x="180000" y="3405960"/>
            <a:ext cx="4499280" cy="373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800" spc="-1" strike="noStrike">
                <a:solidFill>
                  <a:srgbClr val="2bc7b3"/>
                </a:solidFill>
                <a:latin typeface="Arial"/>
                <a:ea typeface="DejaVu Sans"/>
              </a:rPr>
              <a:t>Nombre pour le nom des produits et moyenne pour les nutriments</a:t>
            </a:r>
            <a:endParaRPr b="0" lang="fr-FR" sz="800" spc="-1" strike="noStrike">
              <a:latin typeface="Arial"/>
            </a:endParaRPr>
          </a:p>
        </p:txBody>
      </p:sp>
      <p:pic>
        <p:nvPicPr>
          <p:cNvPr id="623" name="" descr=""/>
          <p:cNvPicPr/>
          <p:nvPr/>
        </p:nvPicPr>
        <p:blipFill>
          <a:blip r:embed="rId2">
            <a:alphaModFix amt="80000"/>
          </a:blip>
          <a:stretch/>
        </p:blipFill>
        <p:spPr>
          <a:xfrm>
            <a:off x="4433400" y="900000"/>
            <a:ext cx="4205880" cy="2894400"/>
          </a:xfrm>
          <a:prstGeom prst="rect">
            <a:avLst/>
          </a:prstGeom>
          <a:ln w="3600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
          <p:cNvSpPr/>
          <p:nvPr/>
        </p:nvSpPr>
        <p:spPr>
          <a:xfrm>
            <a:off x="1066680" y="900000"/>
            <a:ext cx="6852600" cy="8578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Y-a t-il un lien entre la catégorie de produits et la quantité d'énergie par 100 grammes ?</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Il faut répondre à cette question pour voir si l'idée d'application est réalisable.</a:t>
            </a:r>
            <a:endParaRPr b="0" lang="fr-FR" sz="1200" spc="-1" strike="noStrike">
              <a:latin typeface="Arial"/>
            </a:endParaRPr>
          </a:p>
        </p:txBody>
      </p:sp>
      <p:pic>
        <p:nvPicPr>
          <p:cNvPr id="625" name="" descr=""/>
          <p:cNvPicPr/>
          <p:nvPr/>
        </p:nvPicPr>
        <p:blipFill>
          <a:blip r:embed="rId1">
            <a:alphaModFix amt="80000"/>
          </a:blip>
          <a:stretch/>
        </p:blipFill>
        <p:spPr>
          <a:xfrm>
            <a:off x="1260000" y="1620000"/>
            <a:ext cx="4532400" cy="1967760"/>
          </a:xfrm>
          <a:prstGeom prst="rect">
            <a:avLst/>
          </a:prstGeom>
          <a:ln w="36000">
            <a:noFill/>
          </a:ln>
        </p:spPr>
      </p:pic>
      <p:sp>
        <p:nvSpPr>
          <p:cNvPr id="626" name=""/>
          <p:cNvSpPr/>
          <p:nvPr/>
        </p:nvSpPr>
        <p:spPr>
          <a:xfrm>
            <a:off x="253440" y="3745440"/>
            <a:ext cx="8385840" cy="11138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il y a des différences très importantes entre les différentes catégories. On voit notamment que les moyennes et les étendues de fruits and vegetables et de beverage sont nettement inférieures à celles des autres catégories.</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La question est de savoir si ces écarts sont significatifs ou pas</a:t>
            </a:r>
            <a:r>
              <a:rPr b="0" lang="fr-FR" sz="1800" spc="-1" strike="noStrike">
                <a:solidFill>
                  <a:srgbClr val="2bc7b3"/>
                </a:solidFill>
                <a:latin typeface="Arial"/>
                <a:ea typeface="DejaVu Sans"/>
              </a:rPr>
              <a:t>.</a:t>
            </a:r>
            <a:endParaRPr b="0" lang="fr-FR" sz="1800" spc="-1" strike="noStrike">
              <a:latin typeface="Arial"/>
            </a:endParaRPr>
          </a:p>
        </p:txBody>
      </p:sp>
      <p:sp>
        <p:nvSpPr>
          <p:cNvPr id="627" name=""/>
          <p:cNvSpPr/>
          <p:nvPr/>
        </p:nvSpPr>
        <p:spPr>
          <a:xfrm>
            <a:off x="720000" y="363960"/>
            <a:ext cx="7056360" cy="355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Corrélation entre le groupe pnns_groups_1 et l energy_100g</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ubTitle"/>
          </p:nvPr>
        </p:nvSpPr>
        <p:spPr>
          <a:xfrm>
            <a:off x="1979280" y="95400"/>
            <a:ext cx="4964400" cy="623160"/>
          </a:xfrm>
          <a:prstGeom prst="rect">
            <a:avLst/>
          </a:prstGeom>
          <a:noFill/>
          <a:ln w="0">
            <a:noFill/>
          </a:ln>
        </p:spPr>
        <p:txBody>
          <a:bodyPr lIns="0" rIns="0" tIns="91440" bIns="91440" anchor="t">
            <a:noAutofit/>
          </a:bodyPr>
          <a:p>
            <a:pPr>
              <a:lnSpc>
                <a:spcPct val="100000"/>
              </a:lnSpc>
              <a:spcAft>
                <a:spcPts val="1199"/>
              </a:spcAft>
              <a:tabLst>
                <a:tab algn="l" pos="0"/>
              </a:tabLst>
            </a:pPr>
            <a:r>
              <a:rPr b="0" lang="en" sz="2100" spc="-1" strike="noStrike">
                <a:solidFill>
                  <a:schemeClr val="accent2"/>
                </a:solidFill>
                <a:latin typeface="Merienda One"/>
                <a:ea typeface="Merienda One"/>
              </a:rPr>
              <a:t>Nettoyage des données</a:t>
            </a:r>
            <a:endParaRPr b="0" lang="fr-FR" sz="2100" spc="-1" strike="noStrike">
              <a:latin typeface="Arial"/>
            </a:endParaRPr>
          </a:p>
        </p:txBody>
      </p:sp>
      <p:grpSp>
        <p:nvGrpSpPr>
          <p:cNvPr id="361" name="Google Shape;241;p34"/>
          <p:cNvGrpSpPr/>
          <p:nvPr/>
        </p:nvGrpSpPr>
        <p:grpSpPr>
          <a:xfrm>
            <a:off x="349200" y="2571840"/>
            <a:ext cx="2188800" cy="2153160"/>
            <a:chOff x="349200" y="2571840"/>
            <a:chExt cx="2188800" cy="2153160"/>
          </a:xfrm>
        </p:grpSpPr>
        <p:pic>
          <p:nvPicPr>
            <p:cNvPr id="362" name="Google Shape;242;p34" descr=""/>
            <p:cNvPicPr/>
            <p:nvPr/>
          </p:nvPicPr>
          <p:blipFill>
            <a:blip r:embed="rId1">
              <a:alphaModFix amt="80000"/>
            </a:blip>
            <a:srcRect l="0" t="21" r="0" b="21"/>
            <a:stretch/>
          </p:blipFill>
          <p:spPr>
            <a:xfrm>
              <a:off x="349200" y="2571840"/>
              <a:ext cx="1438560" cy="1558440"/>
            </a:xfrm>
            <a:prstGeom prst="rect">
              <a:avLst/>
            </a:prstGeom>
            <a:ln w="0">
              <a:noFill/>
            </a:ln>
          </p:spPr>
        </p:pic>
        <p:pic>
          <p:nvPicPr>
            <p:cNvPr id="363" name="Google Shape;243;p34" descr=""/>
            <p:cNvPicPr/>
            <p:nvPr/>
          </p:nvPicPr>
          <p:blipFill>
            <a:blip r:embed="rId2">
              <a:alphaModFix amt="80000"/>
            </a:blip>
            <a:srcRect l="0" t="59" r="0" b="48"/>
            <a:stretch/>
          </p:blipFill>
          <p:spPr>
            <a:xfrm>
              <a:off x="1220040" y="2835360"/>
              <a:ext cx="1317960" cy="1889640"/>
            </a:xfrm>
            <a:prstGeom prst="rect">
              <a:avLst/>
            </a:prstGeom>
            <a:ln w="0">
              <a:noFill/>
            </a:ln>
          </p:spPr>
        </p:pic>
      </p:grpSp>
      <p:pic>
        <p:nvPicPr>
          <p:cNvPr id="364" name="Google Shape;244;p34" descr=""/>
          <p:cNvPicPr/>
          <p:nvPr/>
        </p:nvPicPr>
        <p:blipFill>
          <a:blip r:embed="rId3">
            <a:alphaModFix amt="80000"/>
          </a:blip>
          <a:srcRect l="79" t="0" r="79" b="0"/>
          <a:stretch/>
        </p:blipFill>
        <p:spPr>
          <a:xfrm flipH="1" rot="13883400">
            <a:off x="7227360" y="884880"/>
            <a:ext cx="1483200" cy="1245600"/>
          </a:xfrm>
          <a:prstGeom prst="rect">
            <a:avLst/>
          </a:prstGeom>
          <a:ln w="0">
            <a:noFill/>
          </a:ln>
        </p:spPr>
      </p:pic>
      <p:sp>
        <p:nvSpPr>
          <p:cNvPr id="365" name="Google Shape;245;p34"/>
          <p:cNvSpPr/>
          <p:nvPr/>
        </p:nvSpPr>
        <p:spPr>
          <a:xfrm>
            <a:off x="6250320" y="-40320"/>
            <a:ext cx="3236400" cy="1893600"/>
          </a:xfrm>
          <a:custGeom>
            <a:avLst/>
            <a:gdLst>
              <a:gd name="textAreaLeft" fmla="*/ 0 w 3236400"/>
              <a:gd name="textAreaRight" fmla="*/ 3237840 w 3236400"/>
              <a:gd name="textAreaTop" fmla="*/ 0 h 1893600"/>
              <a:gd name="textAreaBottom" fmla="*/ 1895040 h 1893600"/>
            </a:gdLst>
            <a:ahLst/>
            <a:rect l="textAreaLeft" t="textAreaTop" r="textAreaRight" b="textAreaBottom"/>
            <a:pathLst>
              <a:path w="129509" h="75807">
                <a:moveTo>
                  <a:pt x="0" y="0"/>
                </a:moveTo>
                <a:cubicBezTo>
                  <a:pt x="8878" y="0"/>
                  <a:pt x="20964" y="1413"/>
                  <a:pt x="24938" y="9352"/>
                </a:cubicBezTo>
                <a:cubicBezTo>
                  <a:pt x="26232" y="11936"/>
                  <a:pt x="25433" y="15974"/>
                  <a:pt x="23238" y="17854"/>
                </a:cubicBezTo>
                <a:cubicBezTo>
                  <a:pt x="20580" y="20131"/>
                  <a:pt x="14318" y="20418"/>
                  <a:pt x="12753" y="17287"/>
                </a:cubicBezTo>
                <a:cubicBezTo>
                  <a:pt x="7261" y="6303"/>
                  <a:pt x="44101" y="6019"/>
                  <a:pt x="49593" y="17003"/>
                </a:cubicBezTo>
                <a:cubicBezTo>
                  <a:pt x="52435" y="22686"/>
                  <a:pt x="55361" y="31109"/>
                  <a:pt x="51293" y="35990"/>
                </a:cubicBezTo>
                <a:cubicBezTo>
                  <a:pt x="48830" y="38945"/>
                  <a:pt x="44170" y="38940"/>
                  <a:pt x="40808" y="40808"/>
                </a:cubicBezTo>
                <a:cubicBezTo>
                  <a:pt x="37150" y="42840"/>
                  <a:pt x="34266" y="47718"/>
                  <a:pt x="34857" y="51860"/>
                </a:cubicBezTo>
                <a:cubicBezTo>
                  <a:pt x="35872" y="58973"/>
                  <a:pt x="44465" y="66482"/>
                  <a:pt x="51577" y="65463"/>
                </a:cubicBezTo>
                <a:cubicBezTo>
                  <a:pt x="58993" y="64401"/>
                  <a:pt x="66130" y="58260"/>
                  <a:pt x="73398" y="60078"/>
                </a:cubicBezTo>
                <a:cubicBezTo>
                  <a:pt x="77172" y="61022"/>
                  <a:pt x="79065" y="66390"/>
                  <a:pt x="79065" y="70280"/>
                </a:cubicBezTo>
                <a:cubicBezTo>
                  <a:pt x="79065" y="73172"/>
                  <a:pt x="75099" y="76232"/>
                  <a:pt x="72264" y="75665"/>
                </a:cubicBezTo>
                <a:cubicBezTo>
                  <a:pt x="68979" y="75008"/>
                  <a:pt x="67082" y="69310"/>
                  <a:pt x="68580" y="66313"/>
                </a:cubicBezTo>
                <a:cubicBezTo>
                  <a:pt x="70760" y="61951"/>
                  <a:pt x="75138" y="59068"/>
                  <a:pt x="78782" y="55828"/>
                </a:cubicBezTo>
                <a:cubicBezTo>
                  <a:pt x="85146" y="50171"/>
                  <a:pt x="94807" y="48378"/>
                  <a:pt x="100036" y="41658"/>
                </a:cubicBezTo>
                <a:cubicBezTo>
                  <a:pt x="106328" y="33572"/>
                  <a:pt x="96063" y="18709"/>
                  <a:pt x="102870" y="11052"/>
                </a:cubicBezTo>
                <a:cubicBezTo>
                  <a:pt x="108797" y="4385"/>
                  <a:pt x="121047" y="5678"/>
                  <a:pt x="129509" y="8502"/>
                </a:cubicBezTo>
              </a:path>
            </a:pathLst>
          </a:custGeom>
          <a:noFill/>
          <a:ln w="19050">
            <a:solidFill>
              <a:srgbClr val="2bc7b3"/>
            </a:solidFill>
            <a:prstDash val="dot"/>
            <a:round/>
          </a:ln>
        </p:spPr>
        <p:style>
          <a:lnRef idx="0"/>
          <a:fillRef idx="0"/>
          <a:effectRef idx="0"/>
          <a:fontRef idx="minor"/>
        </p:style>
      </p:sp>
      <p:sp>
        <p:nvSpPr>
          <p:cNvPr id="366" name="Google Shape;246;p34"/>
          <p:cNvSpPr/>
          <p:nvPr/>
        </p:nvSpPr>
        <p:spPr>
          <a:xfrm>
            <a:off x="-74520" y="2311560"/>
            <a:ext cx="3193200" cy="2937600"/>
          </a:xfrm>
          <a:custGeom>
            <a:avLst/>
            <a:gdLst>
              <a:gd name="textAreaLeft" fmla="*/ 0 w 3193200"/>
              <a:gd name="textAreaRight" fmla="*/ 3194280 w 3193200"/>
              <a:gd name="textAreaTop" fmla="*/ 0 h 2937600"/>
              <a:gd name="textAreaBottom" fmla="*/ 2939040 h 2937600"/>
            </a:gdLst>
            <a:ahLst/>
            <a:rect l="textAreaLeft" t="textAreaTop" r="textAreaRight" b="textAreaBottom"/>
            <a:pathLst>
              <a:path w="127806" h="117555">
                <a:moveTo>
                  <a:pt x="0" y="48692"/>
                </a:moveTo>
                <a:cubicBezTo>
                  <a:pt x="3237" y="41137"/>
                  <a:pt x="12978" y="38603"/>
                  <a:pt x="19553" y="33672"/>
                </a:cubicBezTo>
                <a:cubicBezTo>
                  <a:pt x="25037" y="29560"/>
                  <a:pt x="27457" y="17548"/>
                  <a:pt x="22104" y="13268"/>
                </a:cubicBezTo>
                <a:cubicBezTo>
                  <a:pt x="20118" y="11680"/>
                  <a:pt x="16999" y="17511"/>
                  <a:pt x="18137" y="19786"/>
                </a:cubicBezTo>
                <a:cubicBezTo>
                  <a:pt x="19715" y="22940"/>
                  <a:pt x="24612" y="24235"/>
                  <a:pt x="28055" y="23470"/>
                </a:cubicBezTo>
                <a:cubicBezTo>
                  <a:pt x="42810" y="20189"/>
                  <a:pt x="52630" y="-3638"/>
                  <a:pt x="67163" y="516"/>
                </a:cubicBezTo>
                <a:cubicBezTo>
                  <a:pt x="73212" y="2245"/>
                  <a:pt x="75997" y="9650"/>
                  <a:pt x="81332" y="12985"/>
                </a:cubicBezTo>
                <a:cubicBezTo>
                  <a:pt x="85310" y="15471"/>
                  <a:pt x="91672" y="14913"/>
                  <a:pt x="94085" y="18936"/>
                </a:cubicBezTo>
                <a:cubicBezTo>
                  <a:pt x="97713" y="24985"/>
                  <a:pt x="97304" y="33068"/>
                  <a:pt x="101453" y="38773"/>
                </a:cubicBezTo>
                <a:cubicBezTo>
                  <a:pt x="104631" y="43143"/>
                  <a:pt x="109127" y="47739"/>
                  <a:pt x="114489" y="48408"/>
                </a:cubicBezTo>
                <a:cubicBezTo>
                  <a:pt x="117972" y="48843"/>
                  <a:pt x="125428" y="47417"/>
                  <a:pt x="124124" y="44158"/>
                </a:cubicBezTo>
                <a:cubicBezTo>
                  <a:pt x="122222" y="39404"/>
                  <a:pt x="111302" y="48429"/>
                  <a:pt x="111938" y="53509"/>
                </a:cubicBezTo>
                <a:cubicBezTo>
                  <a:pt x="112535" y="58271"/>
                  <a:pt x="118143" y="60914"/>
                  <a:pt x="120440" y="65128"/>
                </a:cubicBezTo>
                <a:cubicBezTo>
                  <a:pt x="123682" y="71075"/>
                  <a:pt x="124603" y="78607"/>
                  <a:pt x="123274" y="85249"/>
                </a:cubicBezTo>
                <a:cubicBezTo>
                  <a:pt x="122775" y="87743"/>
                  <a:pt x="119280" y="89531"/>
                  <a:pt x="116756" y="89216"/>
                </a:cubicBezTo>
                <a:cubicBezTo>
                  <a:pt x="114870" y="88981"/>
                  <a:pt x="113683" y="85943"/>
                  <a:pt x="114205" y="84115"/>
                </a:cubicBezTo>
                <a:cubicBezTo>
                  <a:pt x="115478" y="79661"/>
                  <a:pt x="126193" y="83646"/>
                  <a:pt x="127524" y="88083"/>
                </a:cubicBezTo>
                <a:cubicBezTo>
                  <a:pt x="129279" y="93933"/>
                  <a:pt x="121031" y="98431"/>
                  <a:pt x="117889" y="103669"/>
                </a:cubicBezTo>
                <a:cubicBezTo>
                  <a:pt x="115496" y="107659"/>
                  <a:pt x="114892" y="116085"/>
                  <a:pt x="119306" y="117555"/>
                </a:cubicBezTo>
              </a:path>
            </a:pathLst>
          </a:custGeom>
          <a:noFill/>
          <a:ln w="19050">
            <a:solidFill>
              <a:srgbClr val="2bc7b3"/>
            </a:solidFill>
            <a:prstDash val="dot"/>
            <a:round/>
          </a:ln>
        </p:spPr>
        <p:style>
          <a:lnRef idx="0"/>
          <a:fillRef idx="0"/>
          <a:effectRef idx="0"/>
          <a:fontRef idx="minor"/>
        </p:style>
      </p:sp>
      <p:sp>
        <p:nvSpPr>
          <p:cNvPr id="367" name=""/>
          <p:cNvSpPr/>
          <p:nvPr/>
        </p:nvSpPr>
        <p:spPr>
          <a:xfrm>
            <a:off x="2161080" y="718920"/>
            <a:ext cx="5038560" cy="36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000" spc="-1" strike="noStrike">
                <a:solidFill>
                  <a:srgbClr val="2bc7b3"/>
                </a:solidFill>
                <a:latin typeface="Arial"/>
                <a:ea typeface="DejaVu Sans"/>
              </a:rPr>
              <a:t>Le jeu de données Open Food Facts est chargé via un fichier csv  </a:t>
            </a:r>
            <a:endParaRPr b="0" lang="fr-FR" sz="1000" spc="-1" strike="noStrike">
              <a:latin typeface="Arial"/>
            </a:endParaRPr>
          </a:p>
          <a:p>
            <a:pPr>
              <a:lnSpc>
                <a:spcPct val="100000"/>
              </a:lnSpc>
            </a:pPr>
            <a:r>
              <a:rPr b="0" lang="fr-FR" sz="1000" spc="-1" strike="noStrike">
                <a:solidFill>
                  <a:srgbClr val="2bc7b3"/>
                </a:solidFill>
                <a:latin typeface="Arial"/>
                <a:ea typeface="DejaVu Sans"/>
              </a:rPr>
              <a:t> </a:t>
            </a:r>
            <a:endParaRPr b="0" lang="fr-FR" sz="1000" spc="-1" strike="noStrike">
              <a:latin typeface="Arial"/>
            </a:endParaRPr>
          </a:p>
          <a:p>
            <a:pPr>
              <a:lnSpc>
                <a:spcPct val="100000"/>
              </a:lnSpc>
            </a:pPr>
            <a:endParaRPr b="0" lang="fr-FR" sz="1000" spc="-1" strike="noStrike">
              <a:latin typeface="Arial"/>
            </a:endParaRPr>
          </a:p>
        </p:txBody>
      </p:sp>
      <p:pic>
        <p:nvPicPr>
          <p:cNvPr id="368" name="" descr=""/>
          <p:cNvPicPr/>
          <p:nvPr/>
        </p:nvPicPr>
        <p:blipFill>
          <a:blip r:embed="rId4">
            <a:alphaModFix amt="80000"/>
          </a:blip>
          <a:stretch/>
        </p:blipFill>
        <p:spPr>
          <a:xfrm>
            <a:off x="2396520" y="1081080"/>
            <a:ext cx="3542040" cy="503280"/>
          </a:xfrm>
          <a:prstGeom prst="rect">
            <a:avLst/>
          </a:prstGeom>
          <a:ln w="0">
            <a:noFill/>
          </a:ln>
        </p:spPr>
      </p:pic>
      <p:pic>
        <p:nvPicPr>
          <p:cNvPr id="369" name="" descr=""/>
          <p:cNvPicPr/>
          <p:nvPr/>
        </p:nvPicPr>
        <p:blipFill>
          <a:blip r:embed="rId5">
            <a:alphaModFix amt="80000"/>
          </a:blip>
          <a:stretch/>
        </p:blipFill>
        <p:spPr>
          <a:xfrm>
            <a:off x="2067480" y="1782360"/>
            <a:ext cx="5542200" cy="808200"/>
          </a:xfrm>
          <a:prstGeom prst="rect">
            <a:avLst/>
          </a:prstGeom>
          <a:ln w="0">
            <a:noFill/>
          </a:ln>
        </p:spPr>
      </p:pic>
      <p:pic>
        <p:nvPicPr>
          <p:cNvPr id="370" name="" descr=""/>
          <p:cNvPicPr/>
          <p:nvPr/>
        </p:nvPicPr>
        <p:blipFill>
          <a:blip r:embed="rId6">
            <a:alphaModFix amt="80000"/>
          </a:blip>
          <a:stretch/>
        </p:blipFill>
        <p:spPr>
          <a:xfrm>
            <a:off x="3119040" y="3101760"/>
            <a:ext cx="1465560" cy="1217880"/>
          </a:xfrm>
          <a:prstGeom prst="rect">
            <a:avLst/>
          </a:prstGeom>
          <a:ln w="0">
            <a:noFill/>
          </a:ln>
        </p:spPr>
      </p:pic>
      <p:sp>
        <p:nvSpPr>
          <p:cNvPr id="371" name=""/>
          <p:cNvSpPr/>
          <p:nvPr/>
        </p:nvSpPr>
        <p:spPr>
          <a:xfrm>
            <a:off x="2539080" y="2700000"/>
            <a:ext cx="3759840" cy="6890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400" spc="-1" strike="noStrike">
                <a:solidFill>
                  <a:srgbClr val="2bc7b3"/>
                </a:solidFill>
                <a:latin typeface="Arial"/>
                <a:ea typeface="DejaVu Sans"/>
              </a:rPr>
              <a:t>Il y a plus de </a:t>
            </a:r>
            <a:r>
              <a:rPr b="1" lang="fr-FR" sz="1400" spc="-1" strike="noStrike">
                <a:solidFill>
                  <a:srgbClr val="c9211e"/>
                </a:solidFill>
                <a:latin typeface="Arial"/>
                <a:ea typeface="DejaVu Sans"/>
              </a:rPr>
              <a:t>75 %</a:t>
            </a:r>
            <a:r>
              <a:rPr b="0" lang="fr-FR" sz="1400" spc="-1" strike="noStrike">
                <a:solidFill>
                  <a:srgbClr val="2bc7b3"/>
                </a:solidFill>
                <a:latin typeface="Arial"/>
                <a:ea typeface="DejaVu Sans"/>
              </a:rPr>
              <a:t> de valeurs manquantes.</a:t>
            </a:r>
            <a:endParaRPr b="0" lang="fr-FR" sz="1400" spc="-1" strike="noStrike">
              <a:latin typeface="Arial"/>
            </a:endParaRPr>
          </a:p>
          <a:p>
            <a:pPr>
              <a:lnSpc>
                <a:spcPct val="100000"/>
              </a:lnSpc>
            </a:pP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
          <p:cNvSpPr/>
          <p:nvPr/>
        </p:nvSpPr>
        <p:spPr>
          <a:xfrm>
            <a:off x="1080000" y="657720"/>
            <a:ext cx="4846680" cy="6015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C'est l'</a:t>
            </a:r>
            <a:r>
              <a:rPr b="1" lang="fr-FR" sz="1200" spc="-1" strike="noStrike">
                <a:solidFill>
                  <a:srgbClr val="2bc7b3"/>
                </a:solidFill>
                <a:latin typeface="Arial"/>
                <a:ea typeface="DejaVu Sans"/>
              </a:rPr>
              <a:t>ANOVA</a:t>
            </a:r>
            <a:r>
              <a:rPr b="0" lang="fr-FR" sz="1200" spc="-1" strike="noStrike">
                <a:solidFill>
                  <a:srgbClr val="2bc7b3"/>
                </a:solidFill>
                <a:latin typeface="Arial"/>
                <a:ea typeface="DejaVu Sans"/>
              </a:rPr>
              <a:t> qui nous permettra de répondre à cette question.</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a:t>
            </a:r>
            <a:endParaRPr b="0" lang="fr-FR" sz="1200" spc="-1" strike="noStrike">
              <a:latin typeface="Arial"/>
            </a:endParaRPr>
          </a:p>
        </p:txBody>
      </p:sp>
      <p:pic>
        <p:nvPicPr>
          <p:cNvPr id="629" name="" descr=""/>
          <p:cNvPicPr/>
          <p:nvPr/>
        </p:nvPicPr>
        <p:blipFill>
          <a:blip r:embed="rId1">
            <a:alphaModFix amt="80000"/>
          </a:blip>
          <a:stretch/>
        </p:blipFill>
        <p:spPr>
          <a:xfrm>
            <a:off x="1328760" y="907920"/>
            <a:ext cx="5031720" cy="3084840"/>
          </a:xfrm>
          <a:prstGeom prst="rect">
            <a:avLst/>
          </a:prstGeom>
          <a:ln w="36000">
            <a:noFill/>
          </a:ln>
        </p:spPr>
      </p:pic>
      <p:sp>
        <p:nvSpPr>
          <p:cNvPr id="630" name=""/>
          <p:cNvSpPr/>
          <p:nvPr/>
        </p:nvSpPr>
        <p:spPr>
          <a:xfrm>
            <a:off x="540000" y="4077360"/>
            <a:ext cx="8099280" cy="7819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Microsoft YaHei"/>
              </a:rPr>
              <a:t>La p-valeur de ce test ( 0.00 ) est très largement inférieure à 5 %. On rejette donc l'hypothèse H0 selon laquelle les moyennes sont semblables .Il y a ici un lien significatif entre l'energy_100g et le pnns_groups_1</a:t>
            </a:r>
            <a:endParaRPr b="0" lang="fr-FR" sz="1200" spc="-1" strike="noStrike">
              <a:latin typeface="Arial"/>
            </a:endParaRPr>
          </a:p>
        </p:txBody>
      </p:sp>
      <p:sp>
        <p:nvSpPr>
          <p:cNvPr id="631" name=""/>
          <p:cNvSpPr/>
          <p:nvPr/>
        </p:nvSpPr>
        <p:spPr>
          <a:xfrm>
            <a:off x="450360" y="4541040"/>
            <a:ext cx="8188920" cy="3182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1" lang="fr-FR" sz="1100" spc="-1" strike="noStrike">
                <a:solidFill>
                  <a:srgbClr val="2bc7b3"/>
                </a:solidFill>
                <a:latin typeface="Arial"/>
                <a:ea typeface="DejaVu Sans"/>
              </a:rPr>
              <a:t>Autrement dit la quantité d'énergie contenue dans 100g d'aliment est étroitement liée au groupe de cet aliment</a:t>
            </a:r>
            <a:endParaRPr b="0" lang="fr-FR" sz="1100" spc="-1" strike="noStrike">
              <a:latin typeface="Arial"/>
            </a:endParaRPr>
          </a:p>
        </p:txBody>
      </p:sp>
      <p:sp>
        <p:nvSpPr>
          <p:cNvPr id="632" name=""/>
          <p:cNvSpPr/>
          <p:nvPr/>
        </p:nvSpPr>
        <p:spPr>
          <a:xfrm>
            <a:off x="360000" y="183960"/>
            <a:ext cx="8279280" cy="4730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Vérifions si les 2 variables energy_100g et pnns_group_1 sont liées</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
          <p:cNvSpPr/>
          <p:nvPr/>
        </p:nvSpPr>
        <p:spPr>
          <a:xfrm>
            <a:off x="1966680" y="856440"/>
            <a:ext cx="4872600" cy="9428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lien entre la catégorie pnns_groups_1 et fat_100g </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lien  entre pnns_groups_1 et sugars_100g </a:t>
            </a:r>
            <a:endParaRPr b="0" lang="fr-FR" sz="1200" spc="-1" strike="noStrike">
              <a:latin typeface="Arial"/>
            </a:endParaRPr>
          </a:p>
          <a:p>
            <a:pPr>
              <a:lnSpc>
                <a:spcPct val="100000"/>
              </a:lnSpc>
            </a:pPr>
            <a:endParaRPr b="0" lang="fr-FR" sz="1200" spc="-1" strike="noStrike">
              <a:latin typeface="Arial"/>
            </a:endParaRPr>
          </a:p>
          <a:p>
            <a:pPr>
              <a:lnSpc>
                <a:spcPct val="100000"/>
              </a:lnSpc>
            </a:pPr>
            <a:endParaRPr b="0" lang="fr-FR" sz="1200" spc="-1" strike="noStrike">
              <a:latin typeface="Arial"/>
            </a:endParaRPr>
          </a:p>
        </p:txBody>
      </p:sp>
      <p:sp>
        <p:nvSpPr>
          <p:cNvPr id="634" name=""/>
          <p:cNvSpPr/>
          <p:nvPr/>
        </p:nvSpPr>
        <p:spPr>
          <a:xfrm>
            <a:off x="360000" y="180000"/>
            <a:ext cx="7379280" cy="5590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600" spc="-1" strike="noStrike">
                <a:solidFill>
                  <a:schemeClr val="accent2"/>
                </a:solidFill>
                <a:latin typeface="Merienda One"/>
                <a:ea typeface="Merienda One"/>
              </a:rPr>
              <a:t>Corrélation entre le groupe pnns_groups_1 et la quantité de graisse et entre le le groupe pnns_groups_1 et la quantité de sucre</a:t>
            </a:r>
            <a:endParaRPr b="0" lang="fr-FR" sz="1600" spc="-1" strike="noStrike">
              <a:latin typeface="Arial"/>
            </a:endParaRPr>
          </a:p>
        </p:txBody>
      </p:sp>
      <p:pic>
        <p:nvPicPr>
          <p:cNvPr id="635" name="" descr=""/>
          <p:cNvPicPr/>
          <p:nvPr/>
        </p:nvPicPr>
        <p:blipFill>
          <a:blip r:embed="rId1">
            <a:alphaModFix amt="80000"/>
          </a:blip>
          <a:stretch/>
        </p:blipFill>
        <p:spPr>
          <a:xfrm>
            <a:off x="1620000" y="1578960"/>
            <a:ext cx="5285160" cy="3100320"/>
          </a:xfrm>
          <a:prstGeom prst="rect">
            <a:avLst/>
          </a:prstGeom>
          <a:ln w="3600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6" name="" descr=""/>
          <p:cNvPicPr/>
          <p:nvPr/>
        </p:nvPicPr>
        <p:blipFill>
          <a:blip r:embed="rId1">
            <a:alphaModFix amt="80000"/>
          </a:blip>
          <a:stretch/>
        </p:blipFill>
        <p:spPr>
          <a:xfrm>
            <a:off x="540000" y="658800"/>
            <a:ext cx="3779280" cy="2220480"/>
          </a:xfrm>
          <a:prstGeom prst="rect">
            <a:avLst/>
          </a:prstGeom>
          <a:ln w="36000">
            <a:noFill/>
          </a:ln>
        </p:spPr>
      </p:pic>
      <p:pic>
        <p:nvPicPr>
          <p:cNvPr id="637" name="" descr=""/>
          <p:cNvPicPr/>
          <p:nvPr/>
        </p:nvPicPr>
        <p:blipFill>
          <a:blip r:embed="rId2">
            <a:alphaModFix amt="80000"/>
          </a:blip>
          <a:stretch/>
        </p:blipFill>
        <p:spPr>
          <a:xfrm>
            <a:off x="4500000" y="540000"/>
            <a:ext cx="3779280" cy="2236680"/>
          </a:xfrm>
          <a:prstGeom prst="rect">
            <a:avLst/>
          </a:prstGeom>
          <a:ln w="36000">
            <a:noFill/>
          </a:ln>
        </p:spPr>
      </p:pic>
      <p:sp>
        <p:nvSpPr>
          <p:cNvPr id="638" name=""/>
          <p:cNvSpPr/>
          <p:nvPr/>
        </p:nvSpPr>
        <p:spPr>
          <a:xfrm>
            <a:off x="720000" y="2937960"/>
            <a:ext cx="7739280" cy="19666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Les résultats des tests d'anova indiquent que:</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pvalue&lt; 5%  donc on rejette  l'hypothèse H0 selon laquelle les moyennes sont semblables .</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Il y a ici un lien significatif entre la quantité de graisse par 100g (fat_100g) et  la catégorie d'aliment( pnns_groups_1)</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De même , il y a un lien significatif entre la quantité de sucre par 100g(sugars_100g) et  la catégorie d'aliment( pnns_groups_1)</a:t>
            </a:r>
            <a:endParaRPr b="0" lang="fr-FR" sz="1200" spc="-1" strike="noStrike">
              <a:latin typeface="Arial"/>
            </a:endParaRPr>
          </a:p>
          <a:p>
            <a:pPr>
              <a:lnSpc>
                <a:spcPct val="100000"/>
              </a:lnSpc>
            </a:pPr>
            <a:endParaRPr b="0" lang="fr-FR" sz="1200" spc="-1" strike="noStrike">
              <a:latin typeface="Arial"/>
            </a:endParaRPr>
          </a:p>
          <a:p>
            <a:pPr>
              <a:lnSpc>
                <a:spcPct val="100000"/>
              </a:lnSpc>
            </a:pPr>
            <a:endParaRPr b="0" lang="fr-FR" sz="1200" spc="-1" strike="noStrike">
              <a:latin typeface="Arial"/>
            </a:endParaRPr>
          </a:p>
        </p:txBody>
      </p:sp>
      <p:sp>
        <p:nvSpPr>
          <p:cNvPr id="639" name=""/>
          <p:cNvSpPr/>
          <p:nvPr/>
        </p:nvSpPr>
        <p:spPr>
          <a:xfrm>
            <a:off x="433440" y="183960"/>
            <a:ext cx="7845840" cy="355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Vérifions la liaison entre ces variables</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
          <p:cNvSpPr/>
          <p:nvPr/>
        </p:nvSpPr>
        <p:spPr>
          <a:xfrm>
            <a:off x="389160" y="846720"/>
            <a:ext cx="8250120" cy="7725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Regardons à présent la présence de outliers pour le sucre dans les différentes catégories.On observe de nombreux outliers qui correspondent à des produits à teneur en sucre trop élevée. Donc l'application devrait être en mesure de proposer dans chaque catégorie un ou plusieurs produits à teneur en sucre réduite.</a:t>
            </a:r>
            <a:endParaRPr b="0" lang="fr-FR" sz="1200" spc="-1" strike="noStrike">
              <a:latin typeface="Arial"/>
            </a:endParaRPr>
          </a:p>
        </p:txBody>
      </p:sp>
      <p:pic>
        <p:nvPicPr>
          <p:cNvPr id="641" name="" descr=""/>
          <p:cNvPicPr/>
          <p:nvPr/>
        </p:nvPicPr>
        <p:blipFill>
          <a:blip r:embed="rId1">
            <a:alphaModFix amt="80000"/>
          </a:blip>
          <a:stretch/>
        </p:blipFill>
        <p:spPr>
          <a:xfrm>
            <a:off x="988200" y="1620000"/>
            <a:ext cx="6391080" cy="2929680"/>
          </a:xfrm>
          <a:prstGeom prst="rect">
            <a:avLst/>
          </a:prstGeom>
          <a:ln w="36000">
            <a:noFill/>
          </a:ln>
        </p:spPr>
      </p:pic>
      <p:sp>
        <p:nvSpPr>
          <p:cNvPr id="642" name=""/>
          <p:cNvSpPr/>
          <p:nvPr/>
        </p:nvSpPr>
        <p:spPr>
          <a:xfrm>
            <a:off x="720000" y="180000"/>
            <a:ext cx="7559280" cy="5590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600" spc="-1" strike="noStrike">
                <a:solidFill>
                  <a:schemeClr val="accent2"/>
                </a:solidFill>
                <a:latin typeface="Merienda One"/>
                <a:ea typeface="Merienda One"/>
              </a:rPr>
              <a:t>Distribution de la variable sugar_100g dans chaque groupe d’aliments</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
          <p:cNvSpPr/>
          <p:nvPr/>
        </p:nvSpPr>
        <p:spPr>
          <a:xfrm>
            <a:off x="900000" y="3960000"/>
            <a:ext cx="7379280" cy="71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100" spc="-1" strike="noStrike">
                <a:solidFill>
                  <a:srgbClr val="2bc7b3"/>
                </a:solidFill>
                <a:latin typeface="Arial"/>
                <a:ea typeface="DejaVu Sans"/>
              </a:rPr>
              <a:t>Les constatations sont identiques. </a:t>
            </a:r>
            <a:endParaRPr b="0" lang="fr-FR" sz="1100" spc="-1" strike="noStrike">
              <a:latin typeface="Arial"/>
            </a:endParaRPr>
          </a:p>
          <a:p>
            <a:pPr>
              <a:lnSpc>
                <a:spcPct val="100000"/>
              </a:lnSpc>
            </a:pPr>
            <a:r>
              <a:rPr b="0" lang="fr-FR" sz="1100" spc="-1" strike="noStrike">
                <a:solidFill>
                  <a:srgbClr val="2bc7b3"/>
                </a:solidFill>
                <a:latin typeface="Arial"/>
                <a:ea typeface="DejaVu Sans"/>
              </a:rPr>
              <a:t>L’application a de nombreuses  possibilités . Elle propose un produit moins gras ou moins sucré et donc moins calorique dans chaque groupe d’aliments, l’idée étant d’absorber moins d’énergie pour éviter la prise de poids.</a:t>
            </a:r>
            <a:endParaRPr b="0" lang="fr-FR" sz="1100" spc="-1" strike="noStrike">
              <a:latin typeface="Arial"/>
            </a:endParaRPr>
          </a:p>
        </p:txBody>
      </p:sp>
      <p:sp>
        <p:nvSpPr>
          <p:cNvPr id="644" name=""/>
          <p:cNvSpPr/>
          <p:nvPr/>
        </p:nvSpPr>
        <p:spPr>
          <a:xfrm>
            <a:off x="1440000" y="720000"/>
            <a:ext cx="6299280" cy="6015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Distribution de fat_100g par groupe de produit</a:t>
            </a:r>
            <a:endParaRPr b="0" lang="fr-FR" sz="1200" spc="-1" strike="noStrike">
              <a:latin typeface="Arial"/>
            </a:endParaRPr>
          </a:p>
        </p:txBody>
      </p:sp>
      <p:pic>
        <p:nvPicPr>
          <p:cNvPr id="645" name="" descr=""/>
          <p:cNvPicPr/>
          <p:nvPr/>
        </p:nvPicPr>
        <p:blipFill>
          <a:blip r:embed="rId1">
            <a:alphaModFix amt="80000"/>
          </a:blip>
          <a:stretch/>
        </p:blipFill>
        <p:spPr>
          <a:xfrm>
            <a:off x="1080000" y="1080000"/>
            <a:ext cx="6302160" cy="2922120"/>
          </a:xfrm>
          <a:prstGeom prst="rect">
            <a:avLst/>
          </a:prstGeom>
          <a:ln w="36000">
            <a:noFill/>
          </a:ln>
        </p:spPr>
      </p:pic>
      <p:sp>
        <p:nvSpPr>
          <p:cNvPr id="646" name=""/>
          <p:cNvSpPr/>
          <p:nvPr/>
        </p:nvSpPr>
        <p:spPr>
          <a:xfrm>
            <a:off x="776160" y="214560"/>
            <a:ext cx="7323120" cy="3247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600" spc="-1" strike="noStrike">
                <a:solidFill>
                  <a:schemeClr val="accent2"/>
                </a:solidFill>
                <a:latin typeface="Merienda One"/>
                <a:ea typeface="Merienda One"/>
              </a:rPr>
              <a:t>Distribution de la variable fat_100g dans chaque groupe d’aliments</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
          <p:cNvSpPr/>
          <p:nvPr/>
        </p:nvSpPr>
        <p:spPr>
          <a:xfrm>
            <a:off x="540000" y="363960"/>
            <a:ext cx="7919280" cy="3553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Les 2 variables qualitatives pnns_groups_1 et le  nutrition_grade  </a:t>
            </a:r>
            <a:endParaRPr b="0" lang="fr-FR" sz="1800" spc="-1" strike="noStrike">
              <a:latin typeface="Arial"/>
            </a:endParaRPr>
          </a:p>
        </p:txBody>
      </p:sp>
      <p:pic>
        <p:nvPicPr>
          <p:cNvPr id="648" name="" descr=""/>
          <p:cNvPicPr/>
          <p:nvPr/>
        </p:nvPicPr>
        <p:blipFill>
          <a:blip r:embed="rId1">
            <a:alphaModFix amt="80000"/>
          </a:blip>
          <a:stretch/>
        </p:blipFill>
        <p:spPr>
          <a:xfrm>
            <a:off x="6183720" y="1289520"/>
            <a:ext cx="2095560" cy="2129760"/>
          </a:xfrm>
          <a:prstGeom prst="rect">
            <a:avLst/>
          </a:prstGeom>
          <a:ln w="36000">
            <a:noFill/>
          </a:ln>
        </p:spPr>
      </p:pic>
      <p:pic>
        <p:nvPicPr>
          <p:cNvPr id="649" name="" descr=""/>
          <p:cNvPicPr/>
          <p:nvPr/>
        </p:nvPicPr>
        <p:blipFill>
          <a:blip r:embed="rId2">
            <a:alphaModFix amt="80000"/>
          </a:blip>
          <a:stretch/>
        </p:blipFill>
        <p:spPr>
          <a:xfrm>
            <a:off x="2700000" y="1440000"/>
            <a:ext cx="3082320" cy="1705680"/>
          </a:xfrm>
          <a:prstGeom prst="rect">
            <a:avLst/>
          </a:prstGeom>
          <a:ln w="36000">
            <a:noFill/>
          </a:ln>
        </p:spPr>
      </p:pic>
      <p:sp>
        <p:nvSpPr>
          <p:cNvPr id="650" name=""/>
          <p:cNvSpPr/>
          <p:nvPr/>
        </p:nvSpPr>
        <p:spPr>
          <a:xfrm>
            <a:off x="720000" y="855360"/>
            <a:ext cx="7379280" cy="8575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 nutrition_grade est la représentation de la valeur du nutri score . Il y a 5 modalités nommées A,B,C,D,E</a:t>
            </a:r>
            <a:endParaRPr b="0" lang="fr-FR" sz="1200" spc="-1" strike="noStrike">
              <a:latin typeface="Arial"/>
            </a:endParaRPr>
          </a:p>
        </p:txBody>
      </p:sp>
      <p:pic>
        <p:nvPicPr>
          <p:cNvPr id="651" name="" descr=""/>
          <p:cNvPicPr/>
          <p:nvPr/>
        </p:nvPicPr>
        <p:blipFill>
          <a:blip r:embed="rId3">
            <a:alphaModFix amt="80000"/>
          </a:blip>
          <a:stretch/>
        </p:blipFill>
        <p:spPr>
          <a:xfrm>
            <a:off x="180000" y="1387080"/>
            <a:ext cx="2159280" cy="1852200"/>
          </a:xfrm>
          <a:prstGeom prst="rect">
            <a:avLst/>
          </a:prstGeom>
          <a:ln w="36000">
            <a:noFill/>
          </a:ln>
        </p:spPr>
      </p:pic>
      <p:sp>
        <p:nvSpPr>
          <p:cNvPr id="652" name=""/>
          <p:cNvSpPr/>
          <p:nvPr/>
        </p:nvSpPr>
        <p:spPr>
          <a:xfrm>
            <a:off x="1260000" y="3780000"/>
            <a:ext cx="7739280" cy="6015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pnns_group_1 est une variable qualitative nominale et nutrition_grade est une variable qualitative ordinale.</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Existe t-il une corrélation entre ces 2 variables ?</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
          <p:cNvSpPr/>
          <p:nvPr/>
        </p:nvSpPr>
        <p:spPr>
          <a:xfrm>
            <a:off x="540000" y="180000"/>
            <a:ext cx="7919280" cy="35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Tableau de contingence et histogramme empilé </a:t>
            </a:r>
            <a:endParaRPr b="0" lang="fr-FR" sz="1800" spc="-1" strike="noStrike">
              <a:latin typeface="Arial"/>
            </a:endParaRPr>
          </a:p>
        </p:txBody>
      </p:sp>
      <p:pic>
        <p:nvPicPr>
          <p:cNvPr id="654" name="" descr=""/>
          <p:cNvPicPr/>
          <p:nvPr/>
        </p:nvPicPr>
        <p:blipFill>
          <a:blip r:embed="rId1">
            <a:alphaModFix amt="80000"/>
          </a:blip>
          <a:stretch/>
        </p:blipFill>
        <p:spPr>
          <a:xfrm>
            <a:off x="1089000" y="1260000"/>
            <a:ext cx="6119280" cy="1200240"/>
          </a:xfrm>
          <a:prstGeom prst="rect">
            <a:avLst/>
          </a:prstGeom>
          <a:ln w="36000">
            <a:noFill/>
          </a:ln>
        </p:spPr>
      </p:pic>
      <p:pic>
        <p:nvPicPr>
          <p:cNvPr id="655" name="" descr=""/>
          <p:cNvPicPr/>
          <p:nvPr/>
        </p:nvPicPr>
        <p:blipFill>
          <a:blip r:embed="rId2">
            <a:alphaModFix amt="80000"/>
          </a:blip>
          <a:stretch/>
        </p:blipFill>
        <p:spPr>
          <a:xfrm>
            <a:off x="1260000" y="718560"/>
            <a:ext cx="5113800" cy="360720"/>
          </a:xfrm>
          <a:prstGeom prst="rect">
            <a:avLst/>
          </a:prstGeom>
          <a:ln w="36000">
            <a:noFill/>
          </a:ln>
        </p:spPr>
      </p:pic>
      <p:pic>
        <p:nvPicPr>
          <p:cNvPr id="656" name="" descr=""/>
          <p:cNvPicPr/>
          <p:nvPr/>
        </p:nvPicPr>
        <p:blipFill>
          <a:blip r:embed="rId3">
            <a:alphaModFix amt="80000"/>
          </a:blip>
          <a:stretch/>
        </p:blipFill>
        <p:spPr>
          <a:xfrm>
            <a:off x="365400" y="2519280"/>
            <a:ext cx="4313880" cy="2520000"/>
          </a:xfrm>
          <a:prstGeom prst="rect">
            <a:avLst/>
          </a:prstGeom>
          <a:ln w="36000">
            <a:noFill/>
          </a:ln>
        </p:spPr>
      </p:pic>
      <p:sp>
        <p:nvSpPr>
          <p:cNvPr id="657" name=""/>
          <p:cNvSpPr/>
          <p:nvPr/>
        </p:nvSpPr>
        <p:spPr>
          <a:xfrm>
            <a:off x="4500000" y="2700000"/>
            <a:ext cx="4499280" cy="179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Les modalités ne sont pas représentées uniformément dans les differents groupes d’aliments. De plus, l’histogramme montre des groupes de produits dans lesquels certaines modalités de nutrition_grade ne sont pas  présentes.</a:t>
            </a:r>
            <a:endParaRPr b="0" lang="fr-FR" sz="1200" spc="-1" strike="noStrike">
              <a:latin typeface="Arial"/>
            </a:endParaRPr>
          </a:p>
          <a:p>
            <a:pPr>
              <a:lnSpc>
                <a:spcPct val="100000"/>
              </a:lnSpc>
            </a:pPr>
            <a:r>
              <a:rPr b="0" lang="fr-FR" sz="1200" spc="-1" strike="noStrike">
                <a:solidFill>
                  <a:srgbClr val="2bc7b3"/>
                </a:solidFill>
                <a:latin typeface="Arial"/>
                <a:ea typeface="DejaVu Sans"/>
              </a:rPr>
              <a:t>Par Exemple, modalités D et E  dans Fruits and vegetables</a:t>
            </a:r>
            <a:endParaRPr b="0" lang="fr-FR" sz="1200" spc="-1" strike="noStrike">
              <a:latin typeface="Arial"/>
            </a:endParaRPr>
          </a:p>
          <a:p>
            <a:pPr>
              <a:lnSpc>
                <a:spcPct val="100000"/>
              </a:lnSpc>
            </a:pP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
          <p:cNvSpPr/>
          <p:nvPr/>
        </p:nvSpPr>
        <p:spPr>
          <a:xfrm>
            <a:off x="180000" y="180000"/>
            <a:ext cx="881928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 </a:t>
            </a:r>
            <a:r>
              <a:rPr b="0" lang="en" sz="1800" spc="-1" strike="noStrike">
                <a:solidFill>
                  <a:schemeClr val="accent2"/>
                </a:solidFill>
                <a:latin typeface="Merienda One"/>
                <a:ea typeface="Merienda One"/>
              </a:rPr>
              <a:t>relation entre les 2 variables qualitatives nutrition_grade et pnns_group_1 </a:t>
            </a:r>
            <a:endParaRPr b="0" lang="fr-FR" sz="1800" spc="-1" strike="noStrike">
              <a:latin typeface="Arial"/>
            </a:endParaRPr>
          </a:p>
        </p:txBody>
      </p:sp>
      <p:sp>
        <p:nvSpPr>
          <p:cNvPr id="659" name=""/>
          <p:cNvSpPr/>
          <p:nvPr/>
        </p:nvSpPr>
        <p:spPr>
          <a:xfrm>
            <a:off x="982800" y="770040"/>
            <a:ext cx="6756480" cy="192924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Y-a-t-il un lien entre la classe du nutrition_grade et la catégorie d'aliments?</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Effectuons un test du chi-2 pour vérifier l'indépendance des 2 variables.</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Microsoft YaHei"/>
              </a:rPr>
              <a:t>hypothèse nulle H0 : il n'y a pas de relation entre la classe du nutrition_grade et la catégorie de d'aliments.Les variables sont indépendantes. Dans ce cas,la p-value calculée sera &gt;= 5%</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Microsoft YaHei"/>
              </a:rPr>
              <a:t>hypothèse alternative H1 : il y a une relation entre la classe du nutrition_grade et la catégorie de d'aliments.Les variables ne sont pas indépendantes. (la p-value calculée sera &lt; 5%</a:t>
            </a:r>
            <a:endParaRPr b="0" lang="fr-FR" sz="1200" spc="-1" strike="noStrike">
              <a:latin typeface="Arial"/>
            </a:endParaRPr>
          </a:p>
        </p:txBody>
      </p:sp>
      <p:pic>
        <p:nvPicPr>
          <p:cNvPr id="660" name="" descr=""/>
          <p:cNvPicPr/>
          <p:nvPr/>
        </p:nvPicPr>
        <p:blipFill>
          <a:blip r:embed="rId1">
            <a:alphaModFix amt="80000"/>
          </a:blip>
          <a:stretch/>
        </p:blipFill>
        <p:spPr>
          <a:xfrm>
            <a:off x="2160000" y="2700000"/>
            <a:ext cx="3674520" cy="960480"/>
          </a:xfrm>
          <a:prstGeom prst="rect">
            <a:avLst/>
          </a:prstGeom>
          <a:ln w="36000">
            <a:noFill/>
          </a:ln>
        </p:spPr>
      </p:pic>
      <p:sp>
        <p:nvSpPr>
          <p:cNvPr id="661" name=""/>
          <p:cNvSpPr/>
          <p:nvPr/>
        </p:nvSpPr>
        <p:spPr>
          <a:xfrm>
            <a:off x="618480" y="3892320"/>
            <a:ext cx="7975080" cy="82980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la valeur de p(=0) est &lt; 0.05 --&gt; On rejete H0 , l'hypothèse que les 2 variables sont indépendantes.</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 </a:t>
            </a:r>
            <a:r>
              <a:rPr b="0" lang="fr-FR" sz="1200" spc="-1" strike="noStrike">
                <a:solidFill>
                  <a:srgbClr val="2bc7b3"/>
                </a:solidFill>
                <a:latin typeface="Arial"/>
                <a:ea typeface="DejaVu Sans"/>
              </a:rPr>
              <a:t>Le test démontre un très fort lien entre la classe du nutrition_grade et la catégorie de d'aliment.</a:t>
            </a:r>
            <a:endParaRPr b="0" lang="fr-FR" sz="1200" spc="-1" strike="noStrike">
              <a:latin typeface="Arial"/>
            </a:endParaRPr>
          </a:p>
          <a:p>
            <a:pPr>
              <a:lnSpc>
                <a:spcPct val="100000"/>
              </a:lnSpc>
            </a:pPr>
            <a:r>
              <a:rPr b="0" lang="fr-FR" sz="1200" spc="-1" strike="noStrike">
                <a:solidFill>
                  <a:srgbClr val="2bc7b3"/>
                </a:solidFill>
                <a:latin typeface="Arial"/>
                <a:ea typeface="DejaVu Sans"/>
              </a:rPr>
              <a:t>Ces deux variables ne sont, donc, pas indépendantes, mais étroitement liées.</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
          <p:cNvSpPr/>
          <p:nvPr/>
        </p:nvSpPr>
        <p:spPr>
          <a:xfrm>
            <a:off x="1080000" y="360000"/>
            <a:ext cx="5579280" cy="35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ACP  sur le jeu de données nettoyé</a:t>
            </a:r>
            <a:endParaRPr b="0" lang="fr-FR" sz="1800" spc="-1" strike="noStrike">
              <a:latin typeface="Arial"/>
            </a:endParaRPr>
          </a:p>
        </p:txBody>
      </p:sp>
      <p:pic>
        <p:nvPicPr>
          <p:cNvPr id="663" name="" descr=""/>
          <p:cNvPicPr/>
          <p:nvPr/>
        </p:nvPicPr>
        <p:blipFill>
          <a:blip r:embed="rId1">
            <a:alphaModFix amt="80000"/>
          </a:blip>
          <a:stretch/>
        </p:blipFill>
        <p:spPr>
          <a:xfrm>
            <a:off x="635760" y="1158480"/>
            <a:ext cx="8171280" cy="722880"/>
          </a:xfrm>
          <a:prstGeom prst="rect">
            <a:avLst/>
          </a:prstGeom>
          <a:ln w="36000">
            <a:noFill/>
          </a:ln>
        </p:spPr>
      </p:pic>
      <p:sp>
        <p:nvSpPr>
          <p:cNvPr id="664" name=""/>
          <p:cNvSpPr/>
          <p:nvPr/>
        </p:nvSpPr>
        <p:spPr>
          <a:xfrm>
            <a:off x="684000" y="900000"/>
            <a:ext cx="8459280" cy="6015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J’ai réalisé une acp centrée normée sur les variables continues du dataframe nettoyé.</a:t>
            </a:r>
            <a:endParaRPr b="0" lang="fr-FR" sz="1200" spc="-1" strike="noStrike">
              <a:latin typeface="Arial"/>
            </a:endParaRPr>
          </a:p>
          <a:p>
            <a:pPr>
              <a:lnSpc>
                <a:spcPct val="100000"/>
              </a:lnSpc>
            </a:pPr>
            <a:endParaRPr b="0" lang="fr-FR" sz="1200" spc="-1" strike="noStrike">
              <a:latin typeface="Arial"/>
            </a:endParaRPr>
          </a:p>
        </p:txBody>
      </p:sp>
      <p:pic>
        <p:nvPicPr>
          <p:cNvPr id="665" name="" descr=""/>
          <p:cNvPicPr/>
          <p:nvPr/>
        </p:nvPicPr>
        <p:blipFill>
          <a:blip r:embed="rId2">
            <a:alphaModFix amt="80000"/>
          </a:blip>
          <a:stretch/>
        </p:blipFill>
        <p:spPr>
          <a:xfrm>
            <a:off x="610560" y="1920240"/>
            <a:ext cx="6085440" cy="837000"/>
          </a:xfrm>
          <a:prstGeom prst="rect">
            <a:avLst/>
          </a:prstGeom>
          <a:ln w="36000">
            <a:noFill/>
          </a:ln>
        </p:spPr>
      </p:pic>
      <p:pic>
        <p:nvPicPr>
          <p:cNvPr id="666" name="" descr=""/>
          <p:cNvPicPr/>
          <p:nvPr/>
        </p:nvPicPr>
        <p:blipFill>
          <a:blip r:embed="rId3">
            <a:alphaModFix amt="80000"/>
          </a:blip>
          <a:stretch/>
        </p:blipFill>
        <p:spPr>
          <a:xfrm>
            <a:off x="610560" y="2764800"/>
            <a:ext cx="4859280" cy="2094480"/>
          </a:xfrm>
          <a:prstGeom prst="rect">
            <a:avLst/>
          </a:prstGeom>
          <a:ln w="36000">
            <a:noFill/>
          </a:ln>
        </p:spPr>
      </p:pic>
      <p:pic>
        <p:nvPicPr>
          <p:cNvPr id="667" name="" descr=""/>
          <p:cNvPicPr/>
          <p:nvPr/>
        </p:nvPicPr>
        <p:blipFill>
          <a:blip r:embed="rId4">
            <a:alphaModFix amt="80000"/>
          </a:blip>
          <a:stretch/>
        </p:blipFill>
        <p:spPr>
          <a:xfrm>
            <a:off x="5677560" y="2880000"/>
            <a:ext cx="3141720" cy="1799280"/>
          </a:xfrm>
          <a:prstGeom prst="rect">
            <a:avLst/>
          </a:prstGeom>
          <a:ln w="36000">
            <a:noFill/>
          </a:ln>
        </p:spPr>
      </p:pic>
      <p:sp>
        <p:nvSpPr>
          <p:cNvPr id="668" name=""/>
          <p:cNvSpPr/>
          <p:nvPr/>
        </p:nvSpPr>
        <p:spPr>
          <a:xfrm>
            <a:off x="5650560" y="4680000"/>
            <a:ext cx="3168720" cy="35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Les variables sont décorrelées après l’acp</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
          <p:cNvSpPr/>
          <p:nvPr/>
        </p:nvSpPr>
        <p:spPr>
          <a:xfrm>
            <a:off x="1080000" y="360000"/>
            <a:ext cx="701928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Quelques attribut du modele PCA </a:t>
            </a:r>
            <a:endParaRPr b="0" lang="fr-FR" sz="1800" spc="-1" strike="noStrike">
              <a:latin typeface="Arial"/>
            </a:endParaRPr>
          </a:p>
        </p:txBody>
      </p:sp>
      <p:sp>
        <p:nvSpPr>
          <p:cNvPr id="670" name=""/>
          <p:cNvSpPr/>
          <p:nvPr/>
        </p:nvSpPr>
        <p:spPr>
          <a:xfrm>
            <a:off x="279720" y="900000"/>
            <a:ext cx="8179560" cy="71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Les valeurs de la variance expliquée par composante se trouvent dans l’attribut pca.explained_variance_ratio_ après le calcul de l'ACP.</a:t>
            </a:r>
            <a:endParaRPr b="0" lang="fr-FR" sz="1200" spc="-1" strike="noStrike">
              <a:latin typeface="Arial"/>
            </a:endParaRPr>
          </a:p>
        </p:txBody>
      </p:sp>
      <p:pic>
        <p:nvPicPr>
          <p:cNvPr id="671" name="" descr=""/>
          <p:cNvPicPr/>
          <p:nvPr/>
        </p:nvPicPr>
        <p:blipFill>
          <a:blip r:embed="rId1">
            <a:alphaModFix amt="80000"/>
          </a:blip>
          <a:stretch/>
        </p:blipFill>
        <p:spPr>
          <a:xfrm>
            <a:off x="360000" y="1521360"/>
            <a:ext cx="6659280" cy="817920"/>
          </a:xfrm>
          <a:prstGeom prst="rect">
            <a:avLst/>
          </a:prstGeom>
          <a:ln w="36000">
            <a:noFill/>
          </a:ln>
        </p:spPr>
      </p:pic>
      <p:pic>
        <p:nvPicPr>
          <p:cNvPr id="672" name="" descr=""/>
          <p:cNvPicPr/>
          <p:nvPr/>
        </p:nvPicPr>
        <p:blipFill>
          <a:blip r:embed="rId2">
            <a:alphaModFix amt="80000"/>
          </a:blip>
          <a:stretch/>
        </p:blipFill>
        <p:spPr>
          <a:xfrm>
            <a:off x="360000" y="2437560"/>
            <a:ext cx="6599880" cy="789480"/>
          </a:xfrm>
          <a:prstGeom prst="rect">
            <a:avLst/>
          </a:prstGeom>
          <a:ln w="36000">
            <a:noFill/>
          </a:ln>
        </p:spPr>
      </p:pic>
      <p:pic>
        <p:nvPicPr>
          <p:cNvPr id="673" name="" descr=""/>
          <p:cNvPicPr/>
          <p:nvPr/>
        </p:nvPicPr>
        <p:blipFill>
          <a:blip r:embed="rId3">
            <a:alphaModFix amt="80000"/>
          </a:blip>
          <a:stretch/>
        </p:blipFill>
        <p:spPr>
          <a:xfrm>
            <a:off x="323280" y="3263040"/>
            <a:ext cx="8266680" cy="741960"/>
          </a:xfrm>
          <a:prstGeom prst="rect">
            <a:avLst/>
          </a:prstGeom>
          <a:ln w="36000">
            <a:noFill/>
          </a:ln>
        </p:spPr>
      </p:pic>
      <p:sp>
        <p:nvSpPr>
          <p:cNvPr id="674" name=""/>
          <p:cNvSpPr/>
          <p:nvPr/>
        </p:nvSpPr>
        <p:spPr>
          <a:xfrm>
            <a:off x="341280" y="4140000"/>
            <a:ext cx="6858000" cy="3459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Les 4eres composantes principales expliquent 78% de la variance</a:t>
            </a:r>
            <a:endParaRPr b="0" lang="fr-FR" sz="1200" spc="-1" strike="noStrike">
              <a:latin typeface="Arial"/>
            </a:endParaRPr>
          </a:p>
        </p:txBody>
      </p:sp>
      <p:sp>
        <p:nvSpPr>
          <p:cNvPr id="675" name=""/>
          <p:cNvSpPr/>
          <p:nvPr/>
        </p:nvSpPr>
        <p:spPr>
          <a:xfrm>
            <a:off x="3060000" y="3600000"/>
            <a:ext cx="1079280" cy="359280"/>
          </a:xfrm>
          <a:prstGeom prst="ellipse">
            <a:avLst/>
          </a:prstGeom>
          <a:noFill/>
          <a:ln w="36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2" name="PlaceHolder 1"/>
          <p:cNvSpPr>
            <a:spLocks noGrp="1"/>
          </p:cNvSpPr>
          <p:nvPr>
            <p:ph/>
          </p:nvPr>
        </p:nvSpPr>
        <p:spPr>
          <a:xfrm>
            <a:off x="1944000" y="0"/>
            <a:ext cx="6334920" cy="538920"/>
          </a:xfrm>
          <a:prstGeom prst="rect">
            <a:avLst/>
          </a:prstGeom>
          <a:noFill/>
          <a:ln w="0">
            <a:noFill/>
          </a:ln>
        </p:spPr>
        <p:txBody>
          <a:bodyPr lIns="90000" rIns="90000" tIns="91440" bIns="91440" anchor="ctr">
            <a:noAutofit/>
          </a:bodyPr>
          <a:p>
            <a:pPr indent="0">
              <a:lnSpc>
                <a:spcPct val="100000"/>
              </a:lnSpc>
              <a:spcAft>
                <a:spcPts val="1199"/>
              </a:spcAft>
              <a:buNone/>
              <a:tabLst>
                <a:tab algn="l" pos="0"/>
              </a:tabLst>
            </a:pPr>
            <a:r>
              <a:rPr b="0" lang="en" sz="2100" spc="-1" strike="noStrike">
                <a:solidFill>
                  <a:schemeClr val="accent2"/>
                </a:solidFill>
                <a:latin typeface="Merienda One"/>
                <a:ea typeface="Merienda One"/>
              </a:rPr>
              <a:t>% de valeurs manquantes au départ</a:t>
            </a:r>
            <a:endParaRPr b="0" lang="fr-FR" sz="2100" spc="-1" strike="noStrike">
              <a:latin typeface="Arial"/>
            </a:endParaRPr>
          </a:p>
        </p:txBody>
      </p:sp>
      <p:pic>
        <p:nvPicPr>
          <p:cNvPr id="373" name="" descr=""/>
          <p:cNvPicPr/>
          <p:nvPr/>
        </p:nvPicPr>
        <p:blipFill>
          <a:blip r:embed="rId2">
            <a:alphaModFix amt="80000"/>
          </a:blip>
          <a:stretch/>
        </p:blipFill>
        <p:spPr>
          <a:xfrm>
            <a:off x="3960000" y="959040"/>
            <a:ext cx="2759040" cy="2099880"/>
          </a:xfrm>
          <a:prstGeom prst="rect">
            <a:avLst/>
          </a:prstGeom>
          <a:ln w="36000">
            <a:noFill/>
          </a:ln>
        </p:spPr>
      </p:pic>
      <p:pic>
        <p:nvPicPr>
          <p:cNvPr id="374" name="" descr=""/>
          <p:cNvPicPr/>
          <p:nvPr/>
        </p:nvPicPr>
        <p:blipFill>
          <a:blip r:embed="rId3">
            <a:alphaModFix amt="80000"/>
          </a:blip>
          <a:stretch/>
        </p:blipFill>
        <p:spPr>
          <a:xfrm>
            <a:off x="539280" y="937800"/>
            <a:ext cx="2699280" cy="2121120"/>
          </a:xfrm>
          <a:prstGeom prst="rect">
            <a:avLst/>
          </a:prstGeom>
          <a:ln w="36000">
            <a:noFill/>
          </a:ln>
        </p:spPr>
      </p:pic>
      <p:sp>
        <p:nvSpPr>
          <p:cNvPr id="375" name=""/>
          <p:cNvSpPr/>
          <p:nvPr/>
        </p:nvSpPr>
        <p:spPr>
          <a:xfrm>
            <a:off x="539280" y="638640"/>
            <a:ext cx="2903400" cy="26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Les 20 colonnes les plus documentées</a:t>
            </a:r>
            <a:endParaRPr b="0" lang="fr-FR" sz="1200" spc="-1" strike="noStrike">
              <a:latin typeface="Arial"/>
            </a:endParaRPr>
          </a:p>
        </p:txBody>
      </p:sp>
      <p:sp>
        <p:nvSpPr>
          <p:cNvPr id="376" name=""/>
          <p:cNvSpPr/>
          <p:nvPr/>
        </p:nvSpPr>
        <p:spPr>
          <a:xfrm>
            <a:off x="3599640" y="638640"/>
            <a:ext cx="3239640" cy="4309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Les 20 colonnes les moins  documentées</a:t>
            </a:r>
            <a:endParaRPr b="0" lang="fr-FR" sz="1200" spc="-1" strike="noStrike">
              <a:latin typeface="Arial"/>
            </a:endParaRPr>
          </a:p>
        </p:txBody>
      </p:sp>
      <p:sp>
        <p:nvSpPr>
          <p:cNvPr id="377" name=""/>
          <p:cNvSpPr/>
          <p:nvPr/>
        </p:nvSpPr>
        <p:spPr>
          <a:xfrm>
            <a:off x="539280" y="3239640"/>
            <a:ext cx="4498920" cy="719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000" spc="-1" strike="noStrike">
                <a:solidFill>
                  <a:srgbClr val="2bc7b3"/>
                </a:solidFill>
                <a:latin typeface="Arial"/>
                <a:ea typeface="DejaVu Sans"/>
              </a:rPr>
              <a:t>Seules 2 colonnes sont complètes. 16 colonnes sont totalement vides</a:t>
            </a:r>
            <a:endParaRPr b="0" lang="fr-FR" sz="10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
          <p:cNvSpPr/>
          <p:nvPr/>
        </p:nvSpPr>
        <p:spPr>
          <a:xfrm>
            <a:off x="1440000" y="180000"/>
            <a:ext cx="701928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Autres attributs de l’ acp et représentation graphique</a:t>
            </a:r>
            <a:endParaRPr b="0" lang="fr-FR" sz="1800" spc="-1" strike="noStrike">
              <a:latin typeface="Arial"/>
            </a:endParaRPr>
          </a:p>
        </p:txBody>
      </p:sp>
      <p:pic>
        <p:nvPicPr>
          <p:cNvPr id="677" name="" descr=""/>
          <p:cNvPicPr/>
          <p:nvPr/>
        </p:nvPicPr>
        <p:blipFill>
          <a:blip r:embed="rId1">
            <a:alphaModFix amt="80000"/>
          </a:blip>
          <a:stretch/>
        </p:blipFill>
        <p:spPr>
          <a:xfrm>
            <a:off x="1488960" y="2454840"/>
            <a:ext cx="4747320" cy="2620800"/>
          </a:xfrm>
          <a:prstGeom prst="rect">
            <a:avLst/>
          </a:prstGeom>
          <a:ln w="36000">
            <a:noFill/>
          </a:ln>
        </p:spPr>
      </p:pic>
      <p:pic>
        <p:nvPicPr>
          <p:cNvPr id="678" name="" descr=""/>
          <p:cNvPicPr/>
          <p:nvPr/>
        </p:nvPicPr>
        <p:blipFill>
          <a:blip r:embed="rId2">
            <a:alphaModFix amt="80000"/>
          </a:blip>
          <a:stretch/>
        </p:blipFill>
        <p:spPr>
          <a:xfrm>
            <a:off x="720000" y="540000"/>
            <a:ext cx="5456880" cy="951480"/>
          </a:xfrm>
          <a:prstGeom prst="rect">
            <a:avLst/>
          </a:prstGeom>
          <a:ln w="36000">
            <a:noFill/>
          </a:ln>
        </p:spPr>
      </p:pic>
      <p:sp>
        <p:nvSpPr>
          <p:cNvPr id="679" name=""/>
          <p:cNvSpPr/>
          <p:nvPr/>
        </p:nvSpPr>
        <p:spPr>
          <a:xfrm>
            <a:off x="0" y="1613520"/>
            <a:ext cx="9148680" cy="9057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Le tableau numpy résultant de l'attribut component_ d'un modele ACP nous indique dans quelle mesure le vecteur de chaque composante principale est affectée par chaque variable originelle. Ici on a :</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Composante principale 1 =0.59117608 *energy_100g + 0.54154187 * fat_100g + 0.4590363 * saturated_fat ....</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
          <p:cNvSpPr/>
          <p:nvPr/>
        </p:nvSpPr>
        <p:spPr>
          <a:xfrm>
            <a:off x="180000" y="180000"/>
            <a:ext cx="863928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Utilisation de l’ACP pour la réduction des dimensions </a:t>
            </a:r>
            <a:endParaRPr b="0" lang="fr-FR" sz="1800" spc="-1" strike="noStrike">
              <a:latin typeface="Arial"/>
            </a:endParaRPr>
          </a:p>
        </p:txBody>
      </p:sp>
      <p:sp>
        <p:nvSpPr>
          <p:cNvPr id="681" name=""/>
          <p:cNvSpPr/>
          <p:nvPr/>
        </p:nvSpPr>
        <p:spPr>
          <a:xfrm>
            <a:off x="180000" y="609480"/>
            <a:ext cx="8819280" cy="136980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endParaRPr b="0" lang="fr-FR" sz="1200" spc="-1" strike="noStrike">
              <a:latin typeface="Arial"/>
            </a:endParaRPr>
          </a:p>
          <a:p>
            <a:pPr>
              <a:lnSpc>
                <a:spcPct val="100000"/>
              </a:lnSpc>
            </a:pPr>
            <a:r>
              <a:rPr b="0" lang="fr-FR" sz="1200" spc="-1" strike="noStrike">
                <a:solidFill>
                  <a:srgbClr val="2bc7b3"/>
                </a:solidFill>
                <a:latin typeface="Arial"/>
                <a:ea typeface="DejaVu Sans"/>
              </a:rPr>
              <a:t>Je vais utiliser la propriété de l'ACP de capter une partie importante de la variance des données pour réduire le nombre de mes variables.</a:t>
            </a:r>
            <a:endParaRPr b="0" lang="fr-FR" sz="1200" spc="-1" strike="noStrike">
              <a:latin typeface="Arial"/>
            </a:endParaRPr>
          </a:p>
          <a:p>
            <a:pPr>
              <a:lnSpc>
                <a:spcPct val="100000"/>
              </a:lnSpc>
            </a:pPr>
            <a:r>
              <a:rPr b="0" lang="fr-FR" sz="1200" spc="-1" strike="noStrike">
                <a:solidFill>
                  <a:srgbClr val="2bc7b3"/>
                </a:solidFill>
                <a:latin typeface="Arial"/>
                <a:ea typeface="Microsoft YaHei"/>
              </a:rPr>
              <a:t>Dans cet exercice , nous avons au départ 8 variables continues que nous allons réduire à 4  en captant 78 % de la variance expliquée. </a:t>
            </a:r>
            <a:endParaRPr b="0" lang="fr-FR" sz="1200" spc="-1" strike="noStrike">
              <a:latin typeface="Arial"/>
            </a:endParaRPr>
          </a:p>
        </p:txBody>
      </p:sp>
      <p:pic>
        <p:nvPicPr>
          <p:cNvPr id="682" name="" descr=""/>
          <p:cNvPicPr/>
          <p:nvPr/>
        </p:nvPicPr>
        <p:blipFill>
          <a:blip r:embed="rId1"/>
          <a:stretch/>
        </p:blipFill>
        <p:spPr>
          <a:xfrm>
            <a:off x="2160000" y="1527480"/>
            <a:ext cx="4371120" cy="315216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
          <p:cNvSpPr/>
          <p:nvPr/>
        </p:nvSpPr>
        <p:spPr>
          <a:xfrm>
            <a:off x="2880000" y="99000"/>
            <a:ext cx="420552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Affichage des plans factoriels</a:t>
            </a:r>
            <a:endParaRPr b="0" lang="fr-FR" sz="1800" spc="-1" strike="noStrike">
              <a:latin typeface="Arial"/>
            </a:endParaRPr>
          </a:p>
        </p:txBody>
      </p:sp>
      <p:pic>
        <p:nvPicPr>
          <p:cNvPr id="684" name="" descr=""/>
          <p:cNvPicPr/>
          <p:nvPr/>
        </p:nvPicPr>
        <p:blipFill>
          <a:blip r:embed="rId1">
            <a:alphaModFix amt="80000"/>
          </a:blip>
          <a:stretch/>
        </p:blipFill>
        <p:spPr>
          <a:xfrm>
            <a:off x="360000" y="671760"/>
            <a:ext cx="3522960" cy="3287520"/>
          </a:xfrm>
          <a:prstGeom prst="rect">
            <a:avLst/>
          </a:prstGeom>
          <a:ln w="36000">
            <a:noFill/>
          </a:ln>
        </p:spPr>
      </p:pic>
      <p:pic>
        <p:nvPicPr>
          <p:cNvPr id="685" name="" descr=""/>
          <p:cNvPicPr/>
          <p:nvPr/>
        </p:nvPicPr>
        <p:blipFill>
          <a:blip r:embed="rId2">
            <a:alphaModFix amt="80000"/>
          </a:blip>
          <a:stretch/>
        </p:blipFill>
        <p:spPr>
          <a:xfrm>
            <a:off x="4140000" y="605160"/>
            <a:ext cx="3584520" cy="3354120"/>
          </a:xfrm>
          <a:prstGeom prst="rect">
            <a:avLst/>
          </a:prstGeom>
          <a:ln w="36000">
            <a:noFill/>
          </a:ln>
        </p:spPr>
      </p:pic>
      <p:sp>
        <p:nvSpPr>
          <p:cNvPr id="686" name=""/>
          <p:cNvSpPr/>
          <p:nvPr/>
        </p:nvSpPr>
        <p:spPr>
          <a:xfrm>
            <a:off x="360000" y="4120200"/>
            <a:ext cx="8438040" cy="95436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000" spc="-1" strike="noStrike">
                <a:solidFill>
                  <a:srgbClr val="2bc7b3"/>
                </a:solidFill>
                <a:latin typeface="Arial"/>
                <a:ea typeface="DejaVu Sans"/>
              </a:rPr>
              <a:t>Observations sur le 1</a:t>
            </a:r>
            <a:r>
              <a:rPr b="0" lang="fr-FR" sz="1000" spc="-1" strike="noStrike" baseline="33000">
                <a:solidFill>
                  <a:srgbClr val="2bc7b3"/>
                </a:solidFill>
                <a:latin typeface="Arial"/>
                <a:ea typeface="DejaVu Sans"/>
              </a:rPr>
              <a:t>er</a:t>
            </a:r>
            <a:r>
              <a:rPr b="0" lang="fr-FR" sz="1000" spc="-1" strike="noStrike">
                <a:solidFill>
                  <a:srgbClr val="2bc7b3"/>
                </a:solidFill>
                <a:latin typeface="Arial"/>
                <a:ea typeface="DejaVu Sans"/>
              </a:rPr>
              <a:t> plan factoriel :</a:t>
            </a:r>
            <a:endParaRPr b="0" lang="fr-FR" sz="1000" spc="-1" strike="noStrike">
              <a:latin typeface="Arial"/>
            </a:endParaRPr>
          </a:p>
          <a:p>
            <a:pPr>
              <a:lnSpc>
                <a:spcPct val="100000"/>
              </a:lnSpc>
            </a:pPr>
            <a:r>
              <a:rPr b="0" lang="fr-FR" sz="1000" spc="-1" strike="noStrike">
                <a:solidFill>
                  <a:srgbClr val="2bc7b3"/>
                </a:solidFill>
                <a:latin typeface="Arial"/>
                <a:ea typeface="DejaVu Sans"/>
              </a:rPr>
              <a:t>energy-kcal_100g , fat_100g et saturated-fat_100g ont une forte corrélation positive avec la composante F1</a:t>
            </a:r>
            <a:endParaRPr b="0" lang="fr-FR" sz="1000" spc="-1" strike="noStrike">
              <a:latin typeface="Arial"/>
            </a:endParaRPr>
          </a:p>
          <a:p>
            <a:pPr>
              <a:lnSpc>
                <a:spcPct val="100000"/>
              </a:lnSpc>
            </a:pPr>
            <a:r>
              <a:rPr b="0" lang="fr-FR" sz="1000" spc="-1" strike="noStrike">
                <a:solidFill>
                  <a:srgbClr val="2bc7b3"/>
                </a:solidFill>
                <a:latin typeface="Arial"/>
                <a:ea typeface="DejaVu Sans"/>
              </a:rPr>
              <a:t>carbohydrates_100g ,sugar_100g et fiber_100g ont une forte corrélation positive avec la composante F2</a:t>
            </a:r>
            <a:endParaRPr b="0" lang="fr-FR" sz="1000" spc="-1" strike="noStrike">
              <a:latin typeface="Arial"/>
            </a:endParaRPr>
          </a:p>
          <a:p>
            <a:pPr>
              <a:lnSpc>
                <a:spcPct val="100000"/>
              </a:lnSpc>
            </a:pPr>
            <a:r>
              <a:rPr b="0" lang="fr-FR" sz="1000" spc="-1" strike="noStrike">
                <a:solidFill>
                  <a:srgbClr val="2bc7b3"/>
                </a:solidFill>
                <a:latin typeface="Arial"/>
                <a:ea typeface="DejaVu Sans"/>
              </a:rPr>
              <a:t>nutrition_score est pratiquement perpendiculaire à sugar_100g et à carbohydrates_100g la corrélation entre eux est quasi inexistante. Il n'y a pas de corrélation négative avec la composante F1</a:t>
            </a:r>
            <a:endParaRPr b="0" lang="fr-FR" sz="1000" spc="-1" strike="noStrike">
              <a:latin typeface="Arial"/>
            </a:endParaRPr>
          </a:p>
          <a:p>
            <a:pPr>
              <a:lnSpc>
                <a:spcPct val="100000"/>
              </a:lnSpc>
            </a:pPr>
            <a:endParaRPr b="0" lang="fr-FR" sz="11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
          <p:cNvSpPr/>
          <p:nvPr/>
        </p:nvSpPr>
        <p:spPr>
          <a:xfrm>
            <a:off x="1080000" y="183960"/>
            <a:ext cx="6299280" cy="62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en" sz="1800" spc="-1" strike="noStrike">
                <a:solidFill>
                  <a:schemeClr val="accent2"/>
                </a:solidFill>
                <a:latin typeface="Merienda One"/>
                <a:ea typeface="Merienda One"/>
              </a:rPr>
              <a:t>Représentation des individus et des nutri_scores</a:t>
            </a:r>
            <a:endParaRPr b="0" lang="fr-FR" sz="1800" spc="-1" strike="noStrike">
              <a:latin typeface="Arial"/>
            </a:endParaRPr>
          </a:p>
        </p:txBody>
      </p:sp>
      <p:pic>
        <p:nvPicPr>
          <p:cNvPr id="688" name="" descr=""/>
          <p:cNvPicPr/>
          <p:nvPr/>
        </p:nvPicPr>
        <p:blipFill>
          <a:blip r:embed="rId1"/>
          <a:stretch/>
        </p:blipFill>
        <p:spPr>
          <a:xfrm>
            <a:off x="180000" y="900000"/>
            <a:ext cx="4139640" cy="3763800"/>
          </a:xfrm>
          <a:prstGeom prst="rect">
            <a:avLst/>
          </a:prstGeom>
          <a:ln w="0">
            <a:noFill/>
          </a:ln>
        </p:spPr>
      </p:pic>
      <p:pic>
        <p:nvPicPr>
          <p:cNvPr id="689" name="" descr=""/>
          <p:cNvPicPr/>
          <p:nvPr/>
        </p:nvPicPr>
        <p:blipFill>
          <a:blip r:embed="rId2"/>
          <a:stretch/>
        </p:blipFill>
        <p:spPr>
          <a:xfrm>
            <a:off x="4853160" y="804600"/>
            <a:ext cx="3786480" cy="37119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0" name="" descr=""/>
          <p:cNvPicPr/>
          <p:nvPr/>
        </p:nvPicPr>
        <p:blipFill>
          <a:blip r:embed="rId1"/>
          <a:stretch/>
        </p:blipFill>
        <p:spPr>
          <a:xfrm>
            <a:off x="7683480" y="651600"/>
            <a:ext cx="596520" cy="788400"/>
          </a:xfrm>
          <a:prstGeom prst="rect">
            <a:avLst/>
          </a:prstGeom>
          <a:ln w="0">
            <a:noFill/>
          </a:ln>
        </p:spPr>
      </p:pic>
      <p:sp>
        <p:nvSpPr>
          <p:cNvPr id="691" name=""/>
          <p:cNvSpPr txBox="1"/>
          <p:nvPr/>
        </p:nvSpPr>
        <p:spPr>
          <a:xfrm>
            <a:off x="7560000" y="1462680"/>
            <a:ext cx="1260000" cy="204840"/>
          </a:xfrm>
          <a:prstGeom prst="rect">
            <a:avLst/>
          </a:prstGeom>
          <a:noFill/>
          <a:ln w="0">
            <a:noFill/>
          </a:ln>
        </p:spPr>
        <p:txBody>
          <a:bodyPr lIns="90000" rIns="90000" tIns="45000" bIns="45000" anchor="t">
            <a:noAutofit/>
          </a:bodyPr>
          <a:p>
            <a:r>
              <a:rPr b="0" lang="fr-FR" sz="800" spc="-1" strike="noStrike">
                <a:latin typeface="Arial"/>
              </a:rPr>
              <a:t>3265774405414</a:t>
            </a:r>
            <a:endParaRPr b="0" lang="fr-FR" sz="800" spc="-1" strike="noStrike">
              <a:latin typeface="Arial"/>
            </a:endParaRPr>
          </a:p>
        </p:txBody>
      </p:sp>
      <p:pic>
        <p:nvPicPr>
          <p:cNvPr id="692" name="" descr=""/>
          <p:cNvPicPr/>
          <p:nvPr/>
        </p:nvPicPr>
        <p:blipFill>
          <a:blip r:embed="rId2"/>
          <a:stretch/>
        </p:blipFill>
        <p:spPr>
          <a:xfrm>
            <a:off x="7380000" y="1800000"/>
            <a:ext cx="1443240" cy="1032480"/>
          </a:xfrm>
          <a:prstGeom prst="rect">
            <a:avLst/>
          </a:prstGeom>
          <a:ln w="0">
            <a:noFill/>
          </a:ln>
        </p:spPr>
      </p:pic>
      <p:pic>
        <p:nvPicPr>
          <p:cNvPr id="693" name="" descr=""/>
          <p:cNvPicPr/>
          <p:nvPr/>
        </p:nvPicPr>
        <p:blipFill>
          <a:blip r:embed="rId3"/>
          <a:stretch/>
        </p:blipFill>
        <p:spPr>
          <a:xfrm>
            <a:off x="4765680" y="558360"/>
            <a:ext cx="887760" cy="869760"/>
          </a:xfrm>
          <a:prstGeom prst="rect">
            <a:avLst/>
          </a:prstGeom>
          <a:ln w="0">
            <a:noFill/>
          </a:ln>
        </p:spPr>
      </p:pic>
      <p:sp>
        <p:nvSpPr>
          <p:cNvPr id="694" name=""/>
          <p:cNvSpPr txBox="1"/>
          <p:nvPr/>
        </p:nvSpPr>
        <p:spPr>
          <a:xfrm>
            <a:off x="4680000" y="1440000"/>
            <a:ext cx="1080000" cy="204840"/>
          </a:xfrm>
          <a:prstGeom prst="rect">
            <a:avLst/>
          </a:prstGeom>
          <a:noFill/>
          <a:ln w="0">
            <a:noFill/>
          </a:ln>
        </p:spPr>
        <p:txBody>
          <a:bodyPr lIns="90000" rIns="90000" tIns="45000" bIns="45000" anchor="t">
            <a:noAutofit/>
          </a:bodyPr>
          <a:p>
            <a:r>
              <a:rPr b="0" lang="fr-FR" sz="800" spc="-1" strike="noStrike">
                <a:latin typeface="Arial"/>
              </a:rPr>
              <a:t>3222476107282</a:t>
            </a:r>
            <a:endParaRPr b="0" lang="fr-FR" sz="800" spc="-1" strike="noStrike">
              <a:latin typeface="Arial"/>
            </a:endParaRPr>
          </a:p>
        </p:txBody>
      </p:sp>
      <p:pic>
        <p:nvPicPr>
          <p:cNvPr id="695" name="" descr=""/>
          <p:cNvPicPr/>
          <p:nvPr/>
        </p:nvPicPr>
        <p:blipFill>
          <a:blip r:embed="rId4"/>
          <a:stretch/>
        </p:blipFill>
        <p:spPr>
          <a:xfrm>
            <a:off x="4320000" y="1800000"/>
            <a:ext cx="1429560" cy="1080000"/>
          </a:xfrm>
          <a:prstGeom prst="rect">
            <a:avLst/>
          </a:prstGeom>
          <a:ln w="0">
            <a:noFill/>
          </a:ln>
        </p:spPr>
      </p:pic>
      <p:pic>
        <p:nvPicPr>
          <p:cNvPr id="696" name="" descr=""/>
          <p:cNvPicPr/>
          <p:nvPr/>
        </p:nvPicPr>
        <p:blipFill>
          <a:blip r:embed="rId5"/>
          <a:stretch/>
        </p:blipFill>
        <p:spPr>
          <a:xfrm>
            <a:off x="632160" y="567000"/>
            <a:ext cx="1707840" cy="693000"/>
          </a:xfrm>
          <a:prstGeom prst="rect">
            <a:avLst/>
          </a:prstGeom>
          <a:ln w="0">
            <a:noFill/>
          </a:ln>
        </p:spPr>
      </p:pic>
      <p:sp>
        <p:nvSpPr>
          <p:cNvPr id="697" name=""/>
          <p:cNvSpPr txBox="1"/>
          <p:nvPr/>
        </p:nvSpPr>
        <p:spPr>
          <a:xfrm>
            <a:off x="900000" y="1413000"/>
            <a:ext cx="1001160" cy="244440"/>
          </a:xfrm>
          <a:prstGeom prst="rect">
            <a:avLst/>
          </a:prstGeom>
          <a:noFill/>
          <a:ln w="0">
            <a:noFill/>
          </a:ln>
        </p:spPr>
        <p:txBody>
          <a:bodyPr lIns="90000" rIns="90000" tIns="45000" bIns="45000" anchor="t">
            <a:noAutofit/>
          </a:bodyPr>
          <a:p>
            <a:r>
              <a:rPr b="0" lang="fr-FR" sz="800" spc="-1" strike="noStrike">
                <a:latin typeface="Arial"/>
              </a:rPr>
              <a:t>3254560208889</a:t>
            </a:r>
            <a:endParaRPr b="0" lang="fr-FR" sz="800" spc="-1" strike="noStrike">
              <a:latin typeface="Arial"/>
            </a:endParaRPr>
          </a:p>
        </p:txBody>
      </p:sp>
      <p:pic>
        <p:nvPicPr>
          <p:cNvPr id="698" name="" descr=""/>
          <p:cNvPicPr/>
          <p:nvPr/>
        </p:nvPicPr>
        <p:blipFill>
          <a:blip r:embed="rId6"/>
          <a:stretch/>
        </p:blipFill>
        <p:spPr>
          <a:xfrm>
            <a:off x="720000" y="1800000"/>
            <a:ext cx="1486800" cy="1080000"/>
          </a:xfrm>
          <a:prstGeom prst="rect">
            <a:avLst/>
          </a:prstGeom>
          <a:ln w="0">
            <a:noFill/>
          </a:ln>
        </p:spPr>
      </p:pic>
      <p:pic>
        <p:nvPicPr>
          <p:cNvPr id="699" name="" descr=""/>
          <p:cNvPicPr/>
          <p:nvPr/>
        </p:nvPicPr>
        <p:blipFill>
          <a:blip r:embed="rId7"/>
          <a:stretch/>
        </p:blipFill>
        <p:spPr>
          <a:xfrm>
            <a:off x="347760" y="3060000"/>
            <a:ext cx="2712240" cy="1620000"/>
          </a:xfrm>
          <a:prstGeom prst="rect">
            <a:avLst/>
          </a:prstGeom>
          <a:ln w="0">
            <a:noFill/>
          </a:ln>
        </p:spPr>
      </p:pic>
      <p:pic>
        <p:nvPicPr>
          <p:cNvPr id="700" name="" descr=""/>
          <p:cNvPicPr/>
          <p:nvPr/>
        </p:nvPicPr>
        <p:blipFill>
          <a:blip r:embed="rId8"/>
          <a:stretch/>
        </p:blipFill>
        <p:spPr>
          <a:xfrm>
            <a:off x="3328920" y="3060000"/>
            <a:ext cx="2611080" cy="1733400"/>
          </a:xfrm>
          <a:prstGeom prst="rect">
            <a:avLst/>
          </a:prstGeom>
          <a:ln w="0">
            <a:noFill/>
          </a:ln>
        </p:spPr>
      </p:pic>
      <p:pic>
        <p:nvPicPr>
          <p:cNvPr id="701" name="" descr=""/>
          <p:cNvPicPr/>
          <p:nvPr/>
        </p:nvPicPr>
        <p:blipFill>
          <a:blip r:embed="rId9"/>
          <a:stretch/>
        </p:blipFill>
        <p:spPr>
          <a:xfrm>
            <a:off x="6186240" y="3060000"/>
            <a:ext cx="2813760" cy="1800000"/>
          </a:xfrm>
          <a:prstGeom prst="rect">
            <a:avLst/>
          </a:prstGeom>
          <a:ln w="0">
            <a:noFill/>
          </a:ln>
        </p:spPr>
      </p:pic>
      <p:sp>
        <p:nvSpPr>
          <p:cNvPr id="702" name=""/>
          <p:cNvSpPr/>
          <p:nvPr/>
        </p:nvSpPr>
        <p:spPr>
          <a:xfrm>
            <a:off x="3240000" y="900000"/>
            <a:ext cx="720000" cy="180000"/>
          </a:xfrm>
          <a:prstGeom prst="rightArrow">
            <a:avLst>
              <a:gd name="adj1" fmla="val 50000"/>
              <a:gd name="adj2" fmla="val 100000"/>
            </a:avLst>
          </a:prstGeom>
          <a:solidFill>
            <a:schemeClr val="accent1"/>
          </a:solidFill>
          <a:ln w="0">
            <a:solidFill>
              <a:srgbClr val="156459"/>
            </a:solidFill>
          </a:ln>
        </p:spPr>
        <p:style>
          <a:lnRef idx="0"/>
          <a:fillRef idx="0"/>
          <a:effectRef idx="0"/>
          <a:fontRef idx="minor"/>
        </p:style>
      </p:sp>
      <p:sp>
        <p:nvSpPr>
          <p:cNvPr id="703" name=""/>
          <p:cNvSpPr/>
          <p:nvPr/>
        </p:nvSpPr>
        <p:spPr>
          <a:xfrm>
            <a:off x="6480000" y="900000"/>
            <a:ext cx="720000" cy="180000"/>
          </a:xfrm>
          <a:prstGeom prst="rightArrow">
            <a:avLst>
              <a:gd name="adj1" fmla="val 50000"/>
              <a:gd name="adj2" fmla="val 100000"/>
            </a:avLst>
          </a:prstGeom>
          <a:solidFill>
            <a:schemeClr val="accent1"/>
          </a:solidFill>
          <a:ln w="0">
            <a:solidFill>
              <a:srgbClr val="156459"/>
            </a:solidFill>
          </a:ln>
        </p:spPr>
        <p:style>
          <a:lnRef idx="0"/>
          <a:fillRef idx="0"/>
          <a:effectRef idx="0"/>
          <a:fontRef idx="minor"/>
        </p:style>
      </p:sp>
      <p:sp>
        <p:nvSpPr>
          <p:cNvPr id="704" name=""/>
          <p:cNvSpPr txBox="1"/>
          <p:nvPr/>
        </p:nvSpPr>
        <p:spPr>
          <a:xfrm>
            <a:off x="704520" y="311040"/>
            <a:ext cx="2715480" cy="319320"/>
          </a:xfrm>
          <a:prstGeom prst="rect">
            <a:avLst/>
          </a:prstGeom>
          <a:noFill/>
          <a:ln w="0">
            <a:noFill/>
          </a:ln>
        </p:spPr>
        <p:txBody>
          <a:bodyPr lIns="90000" rIns="90000" tIns="45000" bIns="45000" anchor="t">
            <a:noAutofit/>
          </a:bodyPr>
          <a:p>
            <a:r>
              <a:rPr b="0" lang="fr-FR" sz="800" spc="-1" strike="noStrike">
                <a:latin typeface="Arial"/>
              </a:rPr>
              <a:t>Intention d’achat sur ce produit : mousse au chocolat</a:t>
            </a:r>
            <a:endParaRPr b="0" lang="fr-FR" sz="800" spc="-1" strike="noStrike">
              <a:latin typeface="Arial"/>
            </a:endParaRPr>
          </a:p>
        </p:txBody>
      </p:sp>
      <p:sp>
        <p:nvSpPr>
          <p:cNvPr id="705" name=""/>
          <p:cNvSpPr txBox="1"/>
          <p:nvPr/>
        </p:nvSpPr>
        <p:spPr>
          <a:xfrm>
            <a:off x="7560000" y="335160"/>
            <a:ext cx="1260000" cy="204840"/>
          </a:xfrm>
          <a:prstGeom prst="rect">
            <a:avLst/>
          </a:prstGeom>
          <a:noFill/>
          <a:ln w="0">
            <a:noFill/>
          </a:ln>
        </p:spPr>
        <p:txBody>
          <a:bodyPr lIns="90000" rIns="90000" tIns="45000" bIns="45000" anchor="t">
            <a:noAutofit/>
          </a:bodyPr>
          <a:p>
            <a:r>
              <a:rPr b="0" lang="fr-FR" sz="800" spc="-1" strike="noStrike">
                <a:latin typeface="Arial"/>
              </a:rPr>
              <a:t>Produit alternatif</a:t>
            </a:r>
            <a:endParaRPr b="0" lang="fr-FR" sz="800" spc="-1" strike="noStrike">
              <a:latin typeface="Arial"/>
            </a:endParaRPr>
          </a:p>
        </p:txBody>
      </p:sp>
      <p:sp>
        <p:nvSpPr>
          <p:cNvPr id="706" name=""/>
          <p:cNvSpPr txBox="1"/>
          <p:nvPr/>
        </p:nvSpPr>
        <p:spPr>
          <a:xfrm>
            <a:off x="4680000" y="335160"/>
            <a:ext cx="1260000" cy="204840"/>
          </a:xfrm>
          <a:prstGeom prst="rect">
            <a:avLst/>
          </a:prstGeom>
          <a:noFill/>
          <a:ln w="0">
            <a:noFill/>
          </a:ln>
        </p:spPr>
        <p:txBody>
          <a:bodyPr lIns="90000" rIns="90000" tIns="45000" bIns="45000" anchor="t">
            <a:noAutofit/>
          </a:bodyPr>
          <a:p>
            <a:r>
              <a:rPr b="0" lang="fr-FR" sz="800" spc="-1" strike="noStrike">
                <a:latin typeface="Arial"/>
              </a:rPr>
              <a:t>Produit recommandé</a:t>
            </a:r>
            <a:endParaRPr b="0" lang="fr-FR" sz="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8" name="Google Shape;257;p 7" descr=""/>
          <p:cNvPicPr/>
          <p:nvPr/>
        </p:nvPicPr>
        <p:blipFill>
          <a:blip r:embed="rId1">
            <a:alphaModFix amt="80000"/>
          </a:blip>
          <a:srcRect l="79" t="0" r="79" b="0"/>
          <a:stretch/>
        </p:blipFill>
        <p:spPr>
          <a:xfrm rot="6009000">
            <a:off x="1072800" y="3482280"/>
            <a:ext cx="1100520" cy="923760"/>
          </a:xfrm>
          <a:prstGeom prst="rect">
            <a:avLst/>
          </a:prstGeom>
          <a:ln w="0">
            <a:noFill/>
          </a:ln>
        </p:spPr>
      </p:pic>
      <p:pic>
        <p:nvPicPr>
          <p:cNvPr id="379" name="Google Shape;258;p 7" descr=""/>
          <p:cNvPicPr/>
          <p:nvPr/>
        </p:nvPicPr>
        <p:blipFill>
          <a:blip r:embed="rId2">
            <a:alphaModFix amt="80000"/>
          </a:blip>
          <a:srcRect l="0" t="21" r="0" b="11"/>
          <a:stretch/>
        </p:blipFill>
        <p:spPr>
          <a:xfrm>
            <a:off x="1245240" y="1671480"/>
            <a:ext cx="945000" cy="1023840"/>
          </a:xfrm>
          <a:prstGeom prst="rect">
            <a:avLst/>
          </a:prstGeom>
          <a:ln w="0">
            <a:noFill/>
          </a:ln>
        </p:spPr>
      </p:pic>
      <p:sp>
        <p:nvSpPr>
          <p:cNvPr id="380" name="PlaceHolder 1"/>
          <p:cNvSpPr>
            <a:spLocks noGrp="1"/>
          </p:cNvSpPr>
          <p:nvPr>
            <p:ph type="subTitle"/>
          </p:nvPr>
        </p:nvSpPr>
        <p:spPr>
          <a:xfrm>
            <a:off x="899640" y="249480"/>
            <a:ext cx="5939640" cy="469440"/>
          </a:xfrm>
          <a:prstGeom prst="rect">
            <a:avLst/>
          </a:prstGeom>
          <a:noFill/>
          <a:ln w="0">
            <a:noFill/>
          </a:ln>
        </p:spPr>
        <p:txBody>
          <a:bodyPr lIns="0" rIns="0" tIns="91440" bIns="91440" anchor="t">
            <a:noAutofit/>
          </a:bodyPr>
          <a:p>
            <a:pPr>
              <a:lnSpc>
                <a:spcPct val="100000"/>
              </a:lnSpc>
              <a:spcAft>
                <a:spcPts val="1199"/>
              </a:spcAft>
              <a:tabLst>
                <a:tab algn="l" pos="0"/>
              </a:tabLst>
            </a:pPr>
            <a:r>
              <a:rPr b="0" lang="en" sz="2100" spc="-1" strike="noStrike">
                <a:solidFill>
                  <a:schemeClr val="accent2"/>
                </a:solidFill>
                <a:latin typeface="Merienda One"/>
                <a:ea typeface="Merienda One"/>
              </a:rPr>
              <a:t> </a:t>
            </a:r>
            <a:r>
              <a:rPr b="0" lang="en" sz="1800" spc="-1" strike="noStrike">
                <a:solidFill>
                  <a:schemeClr val="accent2"/>
                </a:solidFill>
                <a:latin typeface="Merienda One"/>
                <a:ea typeface="Merienda One"/>
              </a:rPr>
              <a:t>Heatmap des valeurs manquantes à l’origine</a:t>
            </a:r>
            <a:endParaRPr b="0" lang="fr-FR" sz="1800" spc="-1" strike="noStrike">
              <a:latin typeface="Arial"/>
            </a:endParaRPr>
          </a:p>
        </p:txBody>
      </p:sp>
      <p:sp>
        <p:nvSpPr>
          <p:cNvPr id="381" name="Google Shape;264;p 7"/>
          <p:cNvSpPr/>
          <p:nvPr/>
        </p:nvSpPr>
        <p:spPr>
          <a:xfrm>
            <a:off x="571320" y="-46800"/>
            <a:ext cx="2092680" cy="5269680"/>
          </a:xfrm>
          <a:custGeom>
            <a:avLst/>
            <a:gdLst>
              <a:gd name="textAreaLeft" fmla="*/ 0 w 2092680"/>
              <a:gd name="textAreaRight" fmla="*/ 2093760 w 2092680"/>
              <a:gd name="textAreaTop" fmla="*/ 0 h 5269680"/>
              <a:gd name="textAreaBottom" fmla="*/ 5271120 h 5269680"/>
            </a:gdLst>
            <a:ahLst/>
            <a:rect l="textAreaLeft" t="textAreaTop" r="textAreaRight" b="textAreaBottom"/>
            <a:pathLst>
              <a:path w="83786" h="210841">
                <a:moveTo>
                  <a:pt x="1886" y="0"/>
                </a:moveTo>
                <a:cubicBezTo>
                  <a:pt x="15580" y="2735"/>
                  <a:pt x="29056" y="16466"/>
                  <a:pt x="30792" y="30322"/>
                </a:cubicBezTo>
                <a:cubicBezTo>
                  <a:pt x="31759" y="38043"/>
                  <a:pt x="17216" y="48057"/>
                  <a:pt x="11238" y="43075"/>
                </a:cubicBezTo>
                <a:cubicBezTo>
                  <a:pt x="8970" y="41185"/>
                  <a:pt x="8017" y="36378"/>
                  <a:pt x="10105" y="34290"/>
                </a:cubicBezTo>
                <a:cubicBezTo>
                  <a:pt x="12633" y="31762"/>
                  <a:pt x="17042" y="31580"/>
                  <a:pt x="20590" y="32023"/>
                </a:cubicBezTo>
                <a:cubicBezTo>
                  <a:pt x="27420" y="32876"/>
                  <a:pt x="35518" y="40201"/>
                  <a:pt x="34759" y="47042"/>
                </a:cubicBezTo>
                <a:cubicBezTo>
                  <a:pt x="33616" y="57343"/>
                  <a:pt x="20614" y="62198"/>
                  <a:pt x="13789" y="69997"/>
                </a:cubicBezTo>
                <a:cubicBezTo>
                  <a:pt x="5614" y="79338"/>
                  <a:pt x="1811" y="95147"/>
                  <a:pt x="6704" y="106554"/>
                </a:cubicBezTo>
                <a:cubicBezTo>
                  <a:pt x="8729" y="111275"/>
                  <a:pt x="14757" y="116018"/>
                  <a:pt x="19740" y="114772"/>
                </a:cubicBezTo>
                <a:cubicBezTo>
                  <a:pt x="22207" y="114155"/>
                  <a:pt x="23134" y="109520"/>
                  <a:pt x="21723" y="107404"/>
                </a:cubicBezTo>
                <a:cubicBezTo>
                  <a:pt x="18957" y="103257"/>
                  <a:pt x="11344" y="102432"/>
                  <a:pt x="6987" y="104853"/>
                </a:cubicBezTo>
                <a:cubicBezTo>
                  <a:pt x="1988" y="107631"/>
                  <a:pt x="-1035" y="115206"/>
                  <a:pt x="469" y="120723"/>
                </a:cubicBezTo>
                <a:cubicBezTo>
                  <a:pt x="3951" y="133494"/>
                  <a:pt x="26972" y="123739"/>
                  <a:pt x="40144" y="122424"/>
                </a:cubicBezTo>
                <a:cubicBezTo>
                  <a:pt x="48562" y="121583"/>
                  <a:pt x="58465" y="127327"/>
                  <a:pt x="62248" y="134893"/>
                </a:cubicBezTo>
                <a:cubicBezTo>
                  <a:pt x="64554" y="139505"/>
                  <a:pt x="66820" y="145583"/>
                  <a:pt x="64515" y="150196"/>
                </a:cubicBezTo>
                <a:cubicBezTo>
                  <a:pt x="62374" y="154480"/>
                  <a:pt x="54208" y="157062"/>
                  <a:pt x="50629" y="153880"/>
                </a:cubicBezTo>
                <a:cubicBezTo>
                  <a:pt x="48063" y="151599"/>
                  <a:pt x="49065" y="145382"/>
                  <a:pt x="52046" y="143678"/>
                </a:cubicBezTo>
                <a:cubicBezTo>
                  <a:pt x="55922" y="141462"/>
                  <a:pt x="61650" y="142619"/>
                  <a:pt x="65365" y="145095"/>
                </a:cubicBezTo>
                <a:cubicBezTo>
                  <a:pt x="80614" y="155258"/>
                  <a:pt x="63337" y="181859"/>
                  <a:pt x="65365" y="200072"/>
                </a:cubicBezTo>
                <a:cubicBezTo>
                  <a:pt x="66152" y="207141"/>
                  <a:pt x="78757" y="205812"/>
                  <a:pt x="83786" y="210841"/>
                </a:cubicBezTo>
              </a:path>
            </a:pathLst>
          </a:custGeom>
          <a:noFill/>
          <a:ln w="19050">
            <a:solidFill>
              <a:srgbClr val="2bc7b3"/>
            </a:solidFill>
            <a:prstDash val="dot"/>
            <a:round/>
          </a:ln>
        </p:spPr>
        <p:style>
          <a:lnRef idx="0"/>
          <a:fillRef idx="0"/>
          <a:effectRef idx="0"/>
          <a:fontRef idx="minor"/>
        </p:style>
      </p:sp>
      <p:sp>
        <p:nvSpPr>
          <p:cNvPr id="382" name=""/>
          <p:cNvSpPr/>
          <p:nvPr/>
        </p:nvSpPr>
        <p:spPr>
          <a:xfrm>
            <a:off x="2727360" y="1259640"/>
            <a:ext cx="3931200" cy="430560"/>
          </a:xfrm>
          <a:prstGeom prst="rect">
            <a:avLst/>
          </a:prstGeom>
          <a:noFill/>
          <a:ln w="0">
            <a:noFill/>
          </a:ln>
        </p:spPr>
        <p:style>
          <a:lnRef idx="0"/>
          <a:fillRef idx="0"/>
          <a:effectRef idx="0"/>
          <a:fontRef idx="minor"/>
        </p:style>
      </p:sp>
      <p:sp>
        <p:nvSpPr>
          <p:cNvPr id="383" name=""/>
          <p:cNvSpPr/>
          <p:nvPr/>
        </p:nvSpPr>
        <p:spPr>
          <a:xfrm>
            <a:off x="2520000" y="4654800"/>
            <a:ext cx="4678920" cy="203760"/>
          </a:xfrm>
          <a:prstGeom prst="rect">
            <a:avLst/>
          </a:prstGeom>
          <a:noFill/>
          <a:ln w="0">
            <a:noFill/>
          </a:ln>
        </p:spPr>
        <p:style>
          <a:lnRef idx="0"/>
          <a:fillRef idx="0"/>
          <a:effectRef idx="0"/>
          <a:fontRef idx="minor"/>
        </p:style>
      </p:sp>
      <p:pic>
        <p:nvPicPr>
          <p:cNvPr id="384" name="" descr=""/>
          <p:cNvPicPr/>
          <p:nvPr/>
        </p:nvPicPr>
        <p:blipFill>
          <a:blip r:embed="rId3">
            <a:alphaModFix amt="80000"/>
          </a:blip>
          <a:stretch/>
        </p:blipFill>
        <p:spPr>
          <a:xfrm>
            <a:off x="353160" y="797760"/>
            <a:ext cx="8466120" cy="3570840"/>
          </a:xfrm>
          <a:prstGeom prst="rect">
            <a:avLst/>
          </a:prstGeom>
          <a:ln w="3600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Google Shape;257;p36" descr=""/>
          <p:cNvPicPr/>
          <p:nvPr/>
        </p:nvPicPr>
        <p:blipFill>
          <a:blip r:embed="rId1">
            <a:alphaModFix amt="80000"/>
          </a:blip>
          <a:srcRect l="79" t="0" r="79" b="0"/>
          <a:stretch/>
        </p:blipFill>
        <p:spPr>
          <a:xfrm rot="6009000">
            <a:off x="1072800" y="3482280"/>
            <a:ext cx="1100520" cy="923760"/>
          </a:xfrm>
          <a:prstGeom prst="rect">
            <a:avLst/>
          </a:prstGeom>
          <a:ln w="0">
            <a:noFill/>
          </a:ln>
        </p:spPr>
      </p:pic>
      <p:pic>
        <p:nvPicPr>
          <p:cNvPr id="386" name="Google Shape;258;p36" descr=""/>
          <p:cNvPicPr/>
          <p:nvPr/>
        </p:nvPicPr>
        <p:blipFill>
          <a:blip r:embed="rId2">
            <a:alphaModFix amt="80000"/>
          </a:blip>
          <a:srcRect l="0" t="21" r="0" b="11"/>
          <a:stretch/>
        </p:blipFill>
        <p:spPr>
          <a:xfrm>
            <a:off x="1245240" y="1671480"/>
            <a:ext cx="945000" cy="1023840"/>
          </a:xfrm>
          <a:prstGeom prst="rect">
            <a:avLst/>
          </a:prstGeom>
          <a:ln w="0">
            <a:noFill/>
          </a:ln>
        </p:spPr>
      </p:pic>
      <p:sp>
        <p:nvSpPr>
          <p:cNvPr id="387" name="PlaceHolder 1"/>
          <p:cNvSpPr>
            <a:spLocks noGrp="1"/>
          </p:cNvSpPr>
          <p:nvPr>
            <p:ph type="subTitle"/>
          </p:nvPr>
        </p:nvSpPr>
        <p:spPr>
          <a:xfrm>
            <a:off x="2130840" y="179640"/>
            <a:ext cx="5068080" cy="469440"/>
          </a:xfrm>
          <a:prstGeom prst="rect">
            <a:avLst/>
          </a:prstGeom>
          <a:noFill/>
          <a:ln w="0">
            <a:noFill/>
          </a:ln>
        </p:spPr>
        <p:txBody>
          <a:bodyPr lIns="0" rIns="0" tIns="91440" bIns="91440" anchor="t">
            <a:noAutofit/>
          </a:bodyPr>
          <a:p>
            <a:pPr>
              <a:lnSpc>
                <a:spcPct val="100000"/>
              </a:lnSpc>
              <a:spcAft>
                <a:spcPts val="1199"/>
              </a:spcAft>
              <a:tabLst>
                <a:tab algn="l" pos="0"/>
              </a:tabLst>
            </a:pPr>
            <a:r>
              <a:rPr b="0" lang="en" sz="2100" spc="-1" strike="noStrike">
                <a:solidFill>
                  <a:schemeClr val="accent2"/>
                </a:solidFill>
                <a:latin typeface="Merienda One"/>
                <a:ea typeface="Merienda One"/>
              </a:rPr>
              <a:t>Nettoyage des données</a:t>
            </a:r>
            <a:endParaRPr b="0" lang="fr-FR" sz="2100" spc="-1" strike="noStrike">
              <a:latin typeface="Arial"/>
            </a:endParaRPr>
          </a:p>
        </p:txBody>
      </p:sp>
      <p:sp>
        <p:nvSpPr>
          <p:cNvPr id="388" name="PlaceHolder 2"/>
          <p:cNvSpPr>
            <a:spLocks noGrp="1"/>
          </p:cNvSpPr>
          <p:nvPr>
            <p:ph type="subTitle"/>
          </p:nvPr>
        </p:nvSpPr>
        <p:spPr>
          <a:xfrm>
            <a:off x="1979280" y="719640"/>
            <a:ext cx="5814000" cy="538920"/>
          </a:xfrm>
          <a:prstGeom prst="rect">
            <a:avLst/>
          </a:prstGeom>
          <a:noFill/>
          <a:ln w="0">
            <a:noFill/>
          </a:ln>
        </p:spPr>
        <p:txBody>
          <a:bodyPr lIns="0" rIns="0" tIns="91440" bIns="91440" anchor="ctr">
            <a:noAutofit/>
          </a:bodyPr>
          <a:p>
            <a:pPr>
              <a:lnSpc>
                <a:spcPct val="100000"/>
              </a:lnSpc>
              <a:spcAft>
                <a:spcPts val="1199"/>
              </a:spcAft>
              <a:tabLst>
                <a:tab algn="l" pos="0"/>
              </a:tabLst>
            </a:pPr>
            <a:r>
              <a:rPr b="0" lang="en" sz="1200" spc="-1" strike="noStrike">
                <a:solidFill>
                  <a:schemeClr val="dk2"/>
                </a:solidFill>
                <a:latin typeface="DM Sans"/>
                <a:ea typeface="DM Sans"/>
              </a:rPr>
              <a:t>Le dataframe contient les données de différents pays.  les deux pays les plus présents sont les USA et la France</a:t>
            </a:r>
            <a:endParaRPr b="0" lang="fr-FR" sz="1200" spc="-1" strike="noStrike">
              <a:latin typeface="Arial"/>
            </a:endParaRPr>
          </a:p>
        </p:txBody>
      </p:sp>
      <p:sp>
        <p:nvSpPr>
          <p:cNvPr id="389" name="PlaceHolder 3"/>
          <p:cNvSpPr>
            <a:spLocks noGrp="1"/>
          </p:cNvSpPr>
          <p:nvPr>
            <p:ph type="subTitle"/>
          </p:nvPr>
        </p:nvSpPr>
        <p:spPr>
          <a:xfrm>
            <a:off x="2464200" y="3599640"/>
            <a:ext cx="5814000" cy="539280"/>
          </a:xfrm>
          <a:prstGeom prst="rect">
            <a:avLst/>
          </a:prstGeom>
          <a:noFill/>
          <a:ln w="0">
            <a:noFill/>
          </a:ln>
        </p:spPr>
        <p:txBody>
          <a:bodyPr lIns="0" rIns="0" tIns="91440" bIns="91440" anchor="ctr">
            <a:noAutofit/>
          </a:bodyPr>
          <a:p>
            <a:pPr>
              <a:lnSpc>
                <a:spcPct val="100000"/>
              </a:lnSpc>
              <a:spcAft>
                <a:spcPts val="1199"/>
              </a:spcAft>
              <a:tabLst>
                <a:tab algn="l" pos="0"/>
              </a:tabLst>
            </a:pPr>
            <a:r>
              <a:rPr b="0" lang="en" sz="1200" spc="-1" strike="noStrike">
                <a:solidFill>
                  <a:schemeClr val="dk2"/>
                </a:solidFill>
                <a:latin typeface="DM Sans"/>
                <a:ea typeface="DM Sans"/>
              </a:rPr>
              <a:t>Nous sommes en France . J’ai donc choisi de conserver les produits vendus en France métropolitaine.</a:t>
            </a:r>
            <a:endParaRPr b="0" lang="fr-FR" sz="1200" spc="-1" strike="noStrike">
              <a:latin typeface="Arial"/>
            </a:endParaRPr>
          </a:p>
        </p:txBody>
      </p:sp>
      <p:sp>
        <p:nvSpPr>
          <p:cNvPr id="390" name="Google Shape;264;p36"/>
          <p:cNvSpPr/>
          <p:nvPr/>
        </p:nvSpPr>
        <p:spPr>
          <a:xfrm>
            <a:off x="571320" y="-46800"/>
            <a:ext cx="2092680" cy="5269680"/>
          </a:xfrm>
          <a:custGeom>
            <a:avLst/>
            <a:gdLst>
              <a:gd name="textAreaLeft" fmla="*/ 0 w 2092680"/>
              <a:gd name="textAreaRight" fmla="*/ 2093760 w 2092680"/>
              <a:gd name="textAreaTop" fmla="*/ 0 h 5269680"/>
              <a:gd name="textAreaBottom" fmla="*/ 5271120 h 5269680"/>
            </a:gdLst>
            <a:ahLst/>
            <a:rect l="textAreaLeft" t="textAreaTop" r="textAreaRight" b="textAreaBottom"/>
            <a:pathLst>
              <a:path w="83786" h="210841">
                <a:moveTo>
                  <a:pt x="1886" y="0"/>
                </a:moveTo>
                <a:cubicBezTo>
                  <a:pt x="15580" y="2735"/>
                  <a:pt x="29056" y="16466"/>
                  <a:pt x="30792" y="30322"/>
                </a:cubicBezTo>
                <a:cubicBezTo>
                  <a:pt x="31759" y="38043"/>
                  <a:pt x="17216" y="48057"/>
                  <a:pt x="11238" y="43075"/>
                </a:cubicBezTo>
                <a:cubicBezTo>
                  <a:pt x="8970" y="41185"/>
                  <a:pt x="8017" y="36378"/>
                  <a:pt x="10105" y="34290"/>
                </a:cubicBezTo>
                <a:cubicBezTo>
                  <a:pt x="12633" y="31762"/>
                  <a:pt x="17042" y="31580"/>
                  <a:pt x="20590" y="32023"/>
                </a:cubicBezTo>
                <a:cubicBezTo>
                  <a:pt x="27420" y="32876"/>
                  <a:pt x="35518" y="40201"/>
                  <a:pt x="34759" y="47042"/>
                </a:cubicBezTo>
                <a:cubicBezTo>
                  <a:pt x="33616" y="57343"/>
                  <a:pt x="20614" y="62198"/>
                  <a:pt x="13789" y="69997"/>
                </a:cubicBezTo>
                <a:cubicBezTo>
                  <a:pt x="5614" y="79338"/>
                  <a:pt x="1811" y="95147"/>
                  <a:pt x="6704" y="106554"/>
                </a:cubicBezTo>
                <a:cubicBezTo>
                  <a:pt x="8729" y="111275"/>
                  <a:pt x="14757" y="116018"/>
                  <a:pt x="19740" y="114772"/>
                </a:cubicBezTo>
                <a:cubicBezTo>
                  <a:pt x="22207" y="114155"/>
                  <a:pt x="23134" y="109520"/>
                  <a:pt x="21723" y="107404"/>
                </a:cubicBezTo>
                <a:cubicBezTo>
                  <a:pt x="18957" y="103257"/>
                  <a:pt x="11344" y="102432"/>
                  <a:pt x="6987" y="104853"/>
                </a:cubicBezTo>
                <a:cubicBezTo>
                  <a:pt x="1988" y="107631"/>
                  <a:pt x="-1035" y="115206"/>
                  <a:pt x="469" y="120723"/>
                </a:cubicBezTo>
                <a:cubicBezTo>
                  <a:pt x="3951" y="133494"/>
                  <a:pt x="26972" y="123739"/>
                  <a:pt x="40144" y="122424"/>
                </a:cubicBezTo>
                <a:cubicBezTo>
                  <a:pt x="48562" y="121583"/>
                  <a:pt x="58465" y="127327"/>
                  <a:pt x="62248" y="134893"/>
                </a:cubicBezTo>
                <a:cubicBezTo>
                  <a:pt x="64554" y="139505"/>
                  <a:pt x="66820" y="145583"/>
                  <a:pt x="64515" y="150196"/>
                </a:cubicBezTo>
                <a:cubicBezTo>
                  <a:pt x="62374" y="154480"/>
                  <a:pt x="54208" y="157062"/>
                  <a:pt x="50629" y="153880"/>
                </a:cubicBezTo>
                <a:cubicBezTo>
                  <a:pt x="48063" y="151599"/>
                  <a:pt x="49065" y="145382"/>
                  <a:pt x="52046" y="143678"/>
                </a:cubicBezTo>
                <a:cubicBezTo>
                  <a:pt x="55922" y="141462"/>
                  <a:pt x="61650" y="142619"/>
                  <a:pt x="65365" y="145095"/>
                </a:cubicBezTo>
                <a:cubicBezTo>
                  <a:pt x="80614" y="155258"/>
                  <a:pt x="63337" y="181859"/>
                  <a:pt x="65365" y="200072"/>
                </a:cubicBezTo>
                <a:cubicBezTo>
                  <a:pt x="66152" y="207141"/>
                  <a:pt x="78757" y="205812"/>
                  <a:pt x="83786" y="210841"/>
                </a:cubicBezTo>
              </a:path>
            </a:pathLst>
          </a:custGeom>
          <a:noFill/>
          <a:ln w="19050">
            <a:solidFill>
              <a:srgbClr val="2bc7b3"/>
            </a:solidFill>
            <a:prstDash val="dot"/>
            <a:round/>
          </a:ln>
        </p:spPr>
        <p:style>
          <a:lnRef idx="0"/>
          <a:fillRef idx="0"/>
          <a:effectRef idx="0"/>
          <a:fontRef idx="minor"/>
        </p:style>
      </p:sp>
      <p:sp>
        <p:nvSpPr>
          <p:cNvPr id="391" name=""/>
          <p:cNvSpPr/>
          <p:nvPr/>
        </p:nvSpPr>
        <p:spPr>
          <a:xfrm>
            <a:off x="3240000" y="1620000"/>
            <a:ext cx="1798920" cy="197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USA :    </a:t>
            </a:r>
            <a:r>
              <a:rPr b="0" lang="fr-FR" sz="1200" spc="-1" strike="noStrike">
                <a:solidFill>
                  <a:srgbClr val="2bc7b3"/>
                </a:solidFill>
                <a:latin typeface="Arial"/>
                <a:ea typeface="DejaVu Sans"/>
              </a:rPr>
              <a:t>	</a:t>
            </a:r>
            <a:r>
              <a:rPr b="0" lang="fr-FR" sz="1200" spc="-1" strike="noStrike">
                <a:solidFill>
                  <a:srgbClr val="2bc7b3"/>
                </a:solidFill>
                <a:latin typeface="Arial"/>
                <a:ea typeface="DejaVu Sans"/>
              </a:rPr>
              <a:t>   173467</a:t>
            </a:r>
            <a:endParaRPr b="0" lang="fr-FR" sz="1200" spc="-1" strike="noStrike">
              <a:latin typeface="Arial"/>
            </a:endParaRPr>
          </a:p>
          <a:p>
            <a:pPr>
              <a:lnSpc>
                <a:spcPct val="100000"/>
              </a:lnSpc>
            </a:pPr>
            <a:r>
              <a:rPr b="0" lang="fr-FR" sz="1200" spc="-1" strike="noStrike">
                <a:solidFill>
                  <a:srgbClr val="2bc7b3"/>
                </a:solidFill>
                <a:latin typeface="Arial"/>
                <a:ea typeface="DejaVu Sans"/>
              </a:rPr>
              <a:t>France : </a:t>
            </a:r>
            <a:r>
              <a:rPr b="0" lang="fr-FR" sz="1200" spc="-1" strike="noStrike">
                <a:solidFill>
                  <a:srgbClr val="2bc7b3"/>
                </a:solidFill>
                <a:latin typeface="Arial"/>
                <a:ea typeface="DejaVu Sans"/>
              </a:rPr>
              <a:t>	</a:t>
            </a:r>
            <a:r>
              <a:rPr b="0" lang="fr-FR" sz="1200" spc="-1" strike="noStrike">
                <a:solidFill>
                  <a:srgbClr val="2bc7b3"/>
                </a:solidFill>
                <a:latin typeface="Arial"/>
                <a:ea typeface="DejaVu Sans"/>
              </a:rPr>
              <a:t>     98439</a:t>
            </a:r>
            <a:endParaRPr b="0" lang="fr-FR" sz="1200" spc="-1" strike="noStrike">
              <a:latin typeface="Arial"/>
            </a:endParaRPr>
          </a:p>
          <a:p>
            <a:pPr>
              <a:lnSpc>
                <a:spcPct val="100000"/>
              </a:lnSpc>
            </a:pPr>
            <a:r>
              <a:rPr b="0" lang="fr-FR" sz="1200" spc="-1" strike="noStrike">
                <a:solidFill>
                  <a:srgbClr val="2bc7b3"/>
                </a:solidFill>
                <a:latin typeface="Arial"/>
                <a:ea typeface="DejaVu Sans"/>
              </a:rPr>
              <a:t>Switzerland :      16929</a:t>
            </a:r>
            <a:endParaRPr b="0" lang="fr-FR" sz="1200" spc="-1" strike="noStrike">
              <a:latin typeface="Arial"/>
            </a:endParaRPr>
          </a:p>
          <a:p>
            <a:pPr>
              <a:lnSpc>
                <a:spcPct val="100000"/>
              </a:lnSpc>
            </a:pPr>
            <a:r>
              <a:rPr b="0" lang="fr-FR" sz="1200" spc="-1" strike="noStrike">
                <a:solidFill>
                  <a:srgbClr val="2bc7b3"/>
                </a:solidFill>
                <a:latin typeface="Arial"/>
                <a:ea typeface="DejaVu Sans"/>
              </a:rPr>
              <a:t>Germany : </a:t>
            </a:r>
            <a:r>
              <a:rPr b="0" lang="fr-FR" sz="1200" spc="-1" strike="noStrike">
                <a:solidFill>
                  <a:srgbClr val="2bc7b3"/>
                </a:solidFill>
                <a:latin typeface="Arial"/>
                <a:ea typeface="DejaVu Sans"/>
              </a:rPr>
              <a:t>	</a:t>
            </a:r>
            <a:r>
              <a:rPr b="0" lang="fr-FR" sz="1200" spc="-1" strike="noStrike">
                <a:solidFill>
                  <a:srgbClr val="2bc7b3"/>
                </a:solidFill>
                <a:latin typeface="Arial"/>
                <a:ea typeface="DejaVu Sans"/>
              </a:rPr>
              <a:t>       8460</a:t>
            </a:r>
            <a:endParaRPr b="0" lang="fr-FR" sz="1200" spc="-1" strike="noStrike">
              <a:latin typeface="Arial"/>
            </a:endParaRPr>
          </a:p>
          <a:p>
            <a:pPr>
              <a:lnSpc>
                <a:spcPct val="100000"/>
              </a:lnSpc>
            </a:pPr>
            <a:r>
              <a:rPr b="0" lang="fr-FR" sz="1200" spc="-1" strike="noStrike">
                <a:solidFill>
                  <a:srgbClr val="2bc7b3"/>
                </a:solidFill>
                <a:latin typeface="Arial"/>
                <a:ea typeface="DejaVu Sans"/>
              </a:rPr>
              <a:t>U-K :                    5626</a:t>
            </a:r>
            <a:endParaRPr b="0" lang="fr-FR" sz="1200" spc="-1" strike="noStrike">
              <a:latin typeface="Arial"/>
            </a:endParaRPr>
          </a:p>
          <a:p>
            <a:pPr>
              <a:lnSpc>
                <a:spcPct val="100000"/>
              </a:lnSpc>
            </a:pPr>
            <a:r>
              <a:rPr b="0" lang="fr-FR" sz="1200" spc="-1" strike="noStrike">
                <a:solidFill>
                  <a:srgbClr val="2bc7b3"/>
                </a:solidFill>
                <a:latin typeface="Arial"/>
                <a:ea typeface="DejaVu Sans"/>
              </a:rPr>
              <a:t>Spain :                 5393</a:t>
            </a:r>
            <a:endParaRPr b="0" lang="fr-FR" sz="1200" spc="-1" strike="noStrike">
              <a:latin typeface="Arial"/>
            </a:endParaRPr>
          </a:p>
          <a:p>
            <a:pPr>
              <a:lnSpc>
                <a:spcPct val="100000"/>
              </a:lnSpc>
            </a:pPr>
            <a:r>
              <a:rPr b="0" lang="fr-FR" sz="1200" spc="-1" strike="noStrike">
                <a:solidFill>
                  <a:srgbClr val="2bc7b3"/>
                </a:solidFill>
                <a:latin typeface="Arial"/>
                <a:ea typeface="DejaVu Sans"/>
              </a:rPr>
              <a:t>Belgium :             3456</a:t>
            </a:r>
            <a:endParaRPr b="0" lang="fr-FR" sz="1200" spc="-1" strike="noStrike">
              <a:latin typeface="Arial"/>
            </a:endParaRPr>
          </a:p>
          <a:p>
            <a:pPr>
              <a:lnSpc>
                <a:spcPct val="100000"/>
              </a:lnSpc>
            </a:pPr>
            <a:r>
              <a:rPr b="0" lang="fr-FR" sz="1200" spc="-1" strike="noStrike">
                <a:solidFill>
                  <a:srgbClr val="2bc7b3"/>
                </a:solidFill>
                <a:latin typeface="Arial"/>
                <a:ea typeface="DejaVu Sans"/>
              </a:rPr>
              <a:t>Australia :            2149</a:t>
            </a:r>
            <a:endParaRPr b="0" lang="fr-FR" sz="1200" spc="-1" strike="noStrike">
              <a:latin typeface="Arial"/>
            </a:endParaRPr>
          </a:p>
          <a:p>
            <a:pPr>
              <a:lnSpc>
                <a:spcPct val="100000"/>
              </a:lnSpc>
            </a:pPr>
            <a:r>
              <a:rPr b="0" lang="fr-FR" sz="1200" spc="-1" strike="noStrike">
                <a:solidFill>
                  <a:srgbClr val="2bc7b3"/>
                </a:solidFill>
                <a:latin typeface="Arial"/>
                <a:ea typeface="DejaVu Sans"/>
              </a:rPr>
              <a:t>Italy :                   1364</a:t>
            </a:r>
            <a:endParaRPr b="0" lang="fr-FR" sz="1200" spc="-1" strike="noStrike">
              <a:latin typeface="Arial"/>
            </a:endParaRPr>
          </a:p>
          <a:p>
            <a:pPr>
              <a:lnSpc>
                <a:spcPct val="100000"/>
              </a:lnSpc>
            </a:pPr>
            <a:r>
              <a:rPr b="0" lang="fr-FR" sz="1200" spc="-1" strike="noStrike">
                <a:solidFill>
                  <a:srgbClr val="2bc7b3"/>
                </a:solidFill>
                <a:latin typeface="Arial"/>
                <a:ea typeface="DejaVu Sans"/>
              </a:rPr>
              <a:t>Russia :               1362</a:t>
            </a:r>
            <a:endParaRPr b="0" lang="fr-FR" sz="1200" spc="-1" strike="noStrike">
              <a:latin typeface="Arial"/>
            </a:endParaRPr>
          </a:p>
        </p:txBody>
      </p:sp>
      <p:sp>
        <p:nvSpPr>
          <p:cNvPr id="392" name=""/>
          <p:cNvSpPr/>
          <p:nvPr/>
        </p:nvSpPr>
        <p:spPr>
          <a:xfrm>
            <a:off x="2727360" y="1259640"/>
            <a:ext cx="3931200" cy="430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i="1" lang="fr-FR" sz="1200" spc="-1" strike="noStrike">
                <a:solidFill>
                  <a:srgbClr val="2bc7b3"/>
                </a:solidFill>
                <a:latin typeface="Arial"/>
                <a:ea typeface="DejaVu Sans"/>
              </a:rPr>
              <a:t>most_common_word(products["countries_tags"])</a:t>
            </a:r>
            <a:endParaRPr b="0" lang="fr-FR" sz="1200" spc="-1" strike="noStrike">
              <a:latin typeface="Arial"/>
            </a:endParaRPr>
          </a:p>
        </p:txBody>
      </p:sp>
      <p:sp>
        <p:nvSpPr>
          <p:cNvPr id="393" name=""/>
          <p:cNvSpPr/>
          <p:nvPr/>
        </p:nvSpPr>
        <p:spPr>
          <a:xfrm>
            <a:off x="2520000" y="4654800"/>
            <a:ext cx="4678920" cy="203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800" spc="-1" strike="noStrike">
                <a:solidFill>
                  <a:srgbClr val="2bc7b3"/>
                </a:solidFill>
                <a:latin typeface="Arial"/>
                <a:ea typeface="DejaVu Sans"/>
              </a:rPr>
              <a:t>colonne countries: list of countries where the product is sold</a:t>
            </a:r>
            <a:endParaRPr b="0" lang="fr-FR" sz="800" spc="-1" strike="noStrike">
              <a:latin typeface="Arial"/>
            </a:endParaRPr>
          </a:p>
        </p:txBody>
      </p:sp>
      <p:pic>
        <p:nvPicPr>
          <p:cNvPr id="394" name="" descr=""/>
          <p:cNvPicPr/>
          <p:nvPr/>
        </p:nvPicPr>
        <p:blipFill>
          <a:blip r:embed="rId3">
            <a:alphaModFix amt="80000"/>
          </a:blip>
          <a:stretch/>
        </p:blipFill>
        <p:spPr>
          <a:xfrm>
            <a:off x="6445080" y="3959640"/>
            <a:ext cx="1653480" cy="1079280"/>
          </a:xfrm>
          <a:prstGeom prst="rect">
            <a:avLst/>
          </a:prstGeom>
          <a:ln w="360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5" name="Google Shape;257;p 2" descr=""/>
          <p:cNvPicPr/>
          <p:nvPr/>
        </p:nvPicPr>
        <p:blipFill>
          <a:blip r:embed="rId1">
            <a:alphaModFix amt="80000"/>
          </a:blip>
          <a:srcRect l="79" t="0" r="79" b="0"/>
          <a:stretch/>
        </p:blipFill>
        <p:spPr>
          <a:xfrm rot="6009000">
            <a:off x="1072800" y="3482280"/>
            <a:ext cx="1100520" cy="923760"/>
          </a:xfrm>
          <a:prstGeom prst="rect">
            <a:avLst/>
          </a:prstGeom>
          <a:ln w="0">
            <a:noFill/>
          </a:ln>
        </p:spPr>
      </p:pic>
      <p:pic>
        <p:nvPicPr>
          <p:cNvPr id="396" name="Google Shape;258;p 2" descr=""/>
          <p:cNvPicPr/>
          <p:nvPr/>
        </p:nvPicPr>
        <p:blipFill>
          <a:blip r:embed="rId2">
            <a:alphaModFix amt="80000"/>
          </a:blip>
          <a:srcRect l="0" t="21" r="0" b="11"/>
          <a:stretch/>
        </p:blipFill>
        <p:spPr>
          <a:xfrm>
            <a:off x="1245240" y="1671480"/>
            <a:ext cx="945000" cy="1023840"/>
          </a:xfrm>
          <a:prstGeom prst="rect">
            <a:avLst/>
          </a:prstGeom>
          <a:ln w="0">
            <a:noFill/>
          </a:ln>
        </p:spPr>
      </p:pic>
      <p:sp>
        <p:nvSpPr>
          <p:cNvPr id="397" name="PlaceHolder 1"/>
          <p:cNvSpPr>
            <a:spLocks noGrp="1"/>
          </p:cNvSpPr>
          <p:nvPr>
            <p:ph type="subTitle"/>
          </p:nvPr>
        </p:nvSpPr>
        <p:spPr>
          <a:xfrm>
            <a:off x="1439640" y="179640"/>
            <a:ext cx="6478920" cy="469440"/>
          </a:xfrm>
          <a:prstGeom prst="rect">
            <a:avLst/>
          </a:prstGeom>
          <a:noFill/>
          <a:ln w="0">
            <a:noFill/>
          </a:ln>
        </p:spPr>
        <p:txBody>
          <a:bodyPr lIns="0" rIns="0" tIns="91440" bIns="91440" anchor="t">
            <a:noAutofit/>
          </a:bodyPr>
          <a:p>
            <a:pPr>
              <a:lnSpc>
                <a:spcPct val="100000"/>
              </a:lnSpc>
              <a:spcAft>
                <a:spcPts val="1199"/>
              </a:spcAft>
              <a:tabLst>
                <a:tab algn="l" pos="0"/>
              </a:tabLst>
            </a:pPr>
            <a:r>
              <a:rPr b="0" lang="en" sz="2100" spc="-1" strike="noStrike">
                <a:solidFill>
                  <a:schemeClr val="accent2"/>
                </a:solidFill>
                <a:latin typeface="Merienda One"/>
                <a:ea typeface="Merienda One"/>
              </a:rPr>
              <a:t>Après filtrage des produits vendus en France</a:t>
            </a:r>
            <a:endParaRPr b="0" lang="fr-FR" sz="2100" spc="-1" strike="noStrike">
              <a:latin typeface="Arial"/>
            </a:endParaRPr>
          </a:p>
        </p:txBody>
      </p:sp>
      <p:sp>
        <p:nvSpPr>
          <p:cNvPr id="398" name="PlaceHolder 2"/>
          <p:cNvSpPr>
            <a:spLocks noGrp="1"/>
          </p:cNvSpPr>
          <p:nvPr>
            <p:ph type="subTitle"/>
          </p:nvPr>
        </p:nvSpPr>
        <p:spPr>
          <a:xfrm>
            <a:off x="2339640" y="3419640"/>
            <a:ext cx="5814000" cy="773640"/>
          </a:xfrm>
          <a:prstGeom prst="rect">
            <a:avLst/>
          </a:prstGeom>
          <a:noFill/>
          <a:ln w="0">
            <a:noFill/>
          </a:ln>
        </p:spPr>
        <p:txBody>
          <a:bodyPr lIns="0" rIns="0" tIns="91440" bIns="91440" anchor="ctr">
            <a:noAutofit/>
          </a:bodyPr>
          <a:p>
            <a:pPr>
              <a:lnSpc>
                <a:spcPct val="100000"/>
              </a:lnSpc>
              <a:spcAft>
                <a:spcPts val="1199"/>
              </a:spcAft>
              <a:tabLst>
                <a:tab algn="l" pos="0"/>
              </a:tabLst>
            </a:pPr>
            <a:r>
              <a:rPr b="0" lang="en" sz="1200" spc="-1" strike="noStrike">
                <a:solidFill>
                  <a:schemeClr val="dk2"/>
                </a:solidFill>
                <a:latin typeface="DM Sans"/>
                <a:ea typeface="DM Sans"/>
              </a:rPr>
              <a:t>La colonne code produit ne présente plus de valeurs manquantes ni de doublons et peut être utilisée comme clé primaire ou index pour la suite. </a:t>
            </a:r>
            <a:endParaRPr b="0" lang="fr-FR" sz="1200" spc="-1" strike="noStrike">
              <a:latin typeface="Arial"/>
            </a:endParaRPr>
          </a:p>
        </p:txBody>
      </p:sp>
      <p:sp>
        <p:nvSpPr>
          <p:cNvPr id="399" name="Google Shape;264;p 2"/>
          <p:cNvSpPr/>
          <p:nvPr/>
        </p:nvSpPr>
        <p:spPr>
          <a:xfrm>
            <a:off x="571320" y="-46800"/>
            <a:ext cx="2092680" cy="5269680"/>
          </a:xfrm>
          <a:custGeom>
            <a:avLst/>
            <a:gdLst>
              <a:gd name="textAreaLeft" fmla="*/ 0 w 2092680"/>
              <a:gd name="textAreaRight" fmla="*/ 2093760 w 2092680"/>
              <a:gd name="textAreaTop" fmla="*/ 0 h 5269680"/>
              <a:gd name="textAreaBottom" fmla="*/ 5271120 h 5269680"/>
            </a:gdLst>
            <a:ahLst/>
            <a:rect l="textAreaLeft" t="textAreaTop" r="textAreaRight" b="textAreaBottom"/>
            <a:pathLst>
              <a:path w="83786" h="210841">
                <a:moveTo>
                  <a:pt x="1886" y="0"/>
                </a:moveTo>
                <a:cubicBezTo>
                  <a:pt x="15580" y="2735"/>
                  <a:pt x="29056" y="16466"/>
                  <a:pt x="30792" y="30322"/>
                </a:cubicBezTo>
                <a:cubicBezTo>
                  <a:pt x="31759" y="38043"/>
                  <a:pt x="17216" y="48057"/>
                  <a:pt x="11238" y="43075"/>
                </a:cubicBezTo>
                <a:cubicBezTo>
                  <a:pt x="8970" y="41185"/>
                  <a:pt x="8017" y="36378"/>
                  <a:pt x="10105" y="34290"/>
                </a:cubicBezTo>
                <a:cubicBezTo>
                  <a:pt x="12633" y="31762"/>
                  <a:pt x="17042" y="31580"/>
                  <a:pt x="20590" y="32023"/>
                </a:cubicBezTo>
                <a:cubicBezTo>
                  <a:pt x="27420" y="32876"/>
                  <a:pt x="35518" y="40201"/>
                  <a:pt x="34759" y="47042"/>
                </a:cubicBezTo>
                <a:cubicBezTo>
                  <a:pt x="33616" y="57343"/>
                  <a:pt x="20614" y="62198"/>
                  <a:pt x="13789" y="69997"/>
                </a:cubicBezTo>
                <a:cubicBezTo>
                  <a:pt x="5614" y="79338"/>
                  <a:pt x="1811" y="95147"/>
                  <a:pt x="6704" y="106554"/>
                </a:cubicBezTo>
                <a:cubicBezTo>
                  <a:pt x="8729" y="111275"/>
                  <a:pt x="14757" y="116018"/>
                  <a:pt x="19740" y="114772"/>
                </a:cubicBezTo>
                <a:cubicBezTo>
                  <a:pt x="22207" y="114155"/>
                  <a:pt x="23134" y="109520"/>
                  <a:pt x="21723" y="107404"/>
                </a:cubicBezTo>
                <a:cubicBezTo>
                  <a:pt x="18957" y="103257"/>
                  <a:pt x="11344" y="102432"/>
                  <a:pt x="6987" y="104853"/>
                </a:cubicBezTo>
                <a:cubicBezTo>
                  <a:pt x="1988" y="107631"/>
                  <a:pt x="-1035" y="115206"/>
                  <a:pt x="469" y="120723"/>
                </a:cubicBezTo>
                <a:cubicBezTo>
                  <a:pt x="3951" y="133494"/>
                  <a:pt x="26972" y="123739"/>
                  <a:pt x="40144" y="122424"/>
                </a:cubicBezTo>
                <a:cubicBezTo>
                  <a:pt x="48562" y="121583"/>
                  <a:pt x="58465" y="127327"/>
                  <a:pt x="62248" y="134893"/>
                </a:cubicBezTo>
                <a:cubicBezTo>
                  <a:pt x="64554" y="139505"/>
                  <a:pt x="66820" y="145583"/>
                  <a:pt x="64515" y="150196"/>
                </a:cubicBezTo>
                <a:cubicBezTo>
                  <a:pt x="62374" y="154480"/>
                  <a:pt x="54208" y="157062"/>
                  <a:pt x="50629" y="153880"/>
                </a:cubicBezTo>
                <a:cubicBezTo>
                  <a:pt x="48063" y="151599"/>
                  <a:pt x="49065" y="145382"/>
                  <a:pt x="52046" y="143678"/>
                </a:cubicBezTo>
                <a:cubicBezTo>
                  <a:pt x="55922" y="141462"/>
                  <a:pt x="61650" y="142619"/>
                  <a:pt x="65365" y="145095"/>
                </a:cubicBezTo>
                <a:cubicBezTo>
                  <a:pt x="80614" y="155258"/>
                  <a:pt x="63337" y="181859"/>
                  <a:pt x="65365" y="200072"/>
                </a:cubicBezTo>
                <a:cubicBezTo>
                  <a:pt x="66152" y="207141"/>
                  <a:pt x="78757" y="205812"/>
                  <a:pt x="83786" y="210841"/>
                </a:cubicBezTo>
              </a:path>
            </a:pathLst>
          </a:custGeom>
          <a:noFill/>
          <a:ln w="19050">
            <a:solidFill>
              <a:srgbClr val="2bc7b3"/>
            </a:solidFill>
            <a:prstDash val="dot"/>
            <a:round/>
          </a:ln>
        </p:spPr>
        <p:style>
          <a:lnRef idx="0"/>
          <a:fillRef idx="0"/>
          <a:effectRef idx="0"/>
          <a:fontRef idx="minor"/>
        </p:style>
      </p:sp>
      <p:sp>
        <p:nvSpPr>
          <p:cNvPr id="400" name=""/>
          <p:cNvSpPr/>
          <p:nvPr/>
        </p:nvSpPr>
        <p:spPr>
          <a:xfrm>
            <a:off x="2727360" y="1259640"/>
            <a:ext cx="3931200" cy="430560"/>
          </a:xfrm>
          <a:prstGeom prst="rect">
            <a:avLst/>
          </a:prstGeom>
          <a:noFill/>
          <a:ln w="0">
            <a:noFill/>
          </a:ln>
        </p:spPr>
        <p:style>
          <a:lnRef idx="0"/>
          <a:fillRef idx="0"/>
          <a:effectRef idx="0"/>
          <a:fontRef idx="minor"/>
        </p:style>
      </p:sp>
      <p:sp>
        <p:nvSpPr>
          <p:cNvPr id="401" name=""/>
          <p:cNvSpPr/>
          <p:nvPr/>
        </p:nvSpPr>
        <p:spPr>
          <a:xfrm>
            <a:off x="2520000" y="4654800"/>
            <a:ext cx="4678920" cy="203760"/>
          </a:xfrm>
          <a:prstGeom prst="rect">
            <a:avLst/>
          </a:prstGeom>
          <a:noFill/>
          <a:ln w="0">
            <a:noFill/>
          </a:ln>
        </p:spPr>
        <p:style>
          <a:lnRef idx="0"/>
          <a:fillRef idx="0"/>
          <a:effectRef idx="0"/>
          <a:fontRef idx="minor"/>
        </p:style>
      </p:sp>
      <p:pic>
        <p:nvPicPr>
          <p:cNvPr id="402" name="" descr=""/>
          <p:cNvPicPr/>
          <p:nvPr/>
        </p:nvPicPr>
        <p:blipFill>
          <a:blip r:embed="rId3">
            <a:alphaModFix amt="80000"/>
          </a:blip>
          <a:stretch/>
        </p:blipFill>
        <p:spPr>
          <a:xfrm>
            <a:off x="1770480" y="779760"/>
            <a:ext cx="5428080" cy="1199160"/>
          </a:xfrm>
          <a:prstGeom prst="rect">
            <a:avLst/>
          </a:prstGeom>
          <a:ln w="36000">
            <a:noFill/>
          </a:ln>
        </p:spPr>
      </p:pic>
      <p:pic>
        <p:nvPicPr>
          <p:cNvPr id="403" name="" descr=""/>
          <p:cNvPicPr/>
          <p:nvPr/>
        </p:nvPicPr>
        <p:blipFill>
          <a:blip r:embed="rId4">
            <a:alphaModFix amt="80000"/>
          </a:blip>
          <a:stretch/>
        </p:blipFill>
        <p:spPr>
          <a:xfrm>
            <a:off x="3059640" y="2749680"/>
            <a:ext cx="3113280" cy="589320"/>
          </a:xfrm>
          <a:prstGeom prst="rect">
            <a:avLst/>
          </a:prstGeom>
          <a:ln w="36000">
            <a:noFill/>
          </a:ln>
        </p:spPr>
      </p:pic>
      <p:pic>
        <p:nvPicPr>
          <p:cNvPr id="404" name="" descr=""/>
          <p:cNvPicPr/>
          <p:nvPr/>
        </p:nvPicPr>
        <p:blipFill>
          <a:blip r:embed="rId5">
            <a:alphaModFix amt="80000"/>
          </a:blip>
          <a:stretch/>
        </p:blipFill>
        <p:spPr>
          <a:xfrm>
            <a:off x="2940480" y="2073600"/>
            <a:ext cx="2818440" cy="675360"/>
          </a:xfrm>
          <a:prstGeom prst="rect">
            <a:avLst/>
          </a:prstGeom>
          <a:ln w="3600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5" name="PlaceHolder 1"/>
          <p:cNvSpPr>
            <a:spLocks noGrp="1"/>
          </p:cNvSpPr>
          <p:nvPr>
            <p:ph/>
          </p:nvPr>
        </p:nvSpPr>
        <p:spPr>
          <a:xfrm>
            <a:off x="1259280" y="0"/>
            <a:ext cx="7379640" cy="538920"/>
          </a:xfrm>
          <a:prstGeom prst="rect">
            <a:avLst/>
          </a:prstGeom>
          <a:noFill/>
          <a:ln w="0">
            <a:noFill/>
          </a:ln>
        </p:spPr>
        <p:txBody>
          <a:bodyPr lIns="90000" rIns="90000" tIns="91440" bIns="91440" anchor="ctr">
            <a:noAutofit/>
          </a:bodyPr>
          <a:p>
            <a:pPr indent="0">
              <a:lnSpc>
                <a:spcPct val="100000"/>
              </a:lnSpc>
              <a:spcAft>
                <a:spcPts val="1199"/>
              </a:spcAft>
              <a:buNone/>
              <a:tabLst>
                <a:tab algn="l" pos="0"/>
              </a:tabLst>
            </a:pPr>
            <a:r>
              <a:rPr b="0" lang="en" sz="2100" spc="-1" strike="noStrike">
                <a:solidFill>
                  <a:schemeClr val="accent2"/>
                </a:solidFill>
                <a:latin typeface="Merienda One"/>
                <a:ea typeface="Merienda One"/>
              </a:rPr>
              <a:t>les valeurs manquantes après la sélection du pays</a:t>
            </a:r>
            <a:endParaRPr b="0" lang="fr-FR" sz="2100" spc="-1" strike="noStrike">
              <a:latin typeface="Arial"/>
            </a:endParaRPr>
          </a:p>
        </p:txBody>
      </p:sp>
      <p:sp>
        <p:nvSpPr>
          <p:cNvPr id="406" name=""/>
          <p:cNvSpPr/>
          <p:nvPr/>
        </p:nvSpPr>
        <p:spPr>
          <a:xfrm>
            <a:off x="539280" y="539640"/>
            <a:ext cx="2903400" cy="26028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13 colonnes sans valeurs manquantes</a:t>
            </a:r>
            <a:endParaRPr b="0" lang="fr-FR" sz="1200" spc="-1" strike="noStrike">
              <a:latin typeface="Arial"/>
            </a:endParaRPr>
          </a:p>
        </p:txBody>
      </p:sp>
      <p:sp>
        <p:nvSpPr>
          <p:cNvPr id="407" name=""/>
          <p:cNvSpPr/>
          <p:nvPr/>
        </p:nvSpPr>
        <p:spPr>
          <a:xfrm>
            <a:off x="5399280" y="539640"/>
            <a:ext cx="3239640" cy="430920"/>
          </a:xfrm>
          <a:prstGeom prst="rect">
            <a:avLst/>
          </a:prstGeom>
          <a:noFill/>
          <a:ln w="36000">
            <a:noFill/>
          </a:ln>
        </p:spPr>
        <p:style>
          <a:lnRef idx="0"/>
          <a:fillRef idx="0"/>
          <a:effectRef idx="0"/>
          <a:fontRef idx="minor"/>
        </p:style>
        <p:txBody>
          <a:bodyPr lIns="90000" rIns="90000" tIns="45000" bIns="45000" anchor="t">
            <a:noAutofit/>
          </a:bodyPr>
          <a:p>
            <a:pPr>
              <a:lnSpc>
                <a:spcPct val="100000"/>
              </a:lnSpc>
            </a:pPr>
            <a:r>
              <a:rPr b="0" lang="fr-FR" sz="1200" spc="-1" strike="noStrike">
                <a:solidFill>
                  <a:srgbClr val="2bc7b3"/>
                </a:solidFill>
                <a:latin typeface="Arial"/>
                <a:ea typeface="DejaVu Sans"/>
              </a:rPr>
              <a:t>Et  26 colonnes vides</a:t>
            </a:r>
            <a:endParaRPr b="0" lang="fr-FR" sz="1200" spc="-1" strike="noStrike">
              <a:latin typeface="Arial"/>
            </a:endParaRPr>
          </a:p>
        </p:txBody>
      </p:sp>
      <p:pic>
        <p:nvPicPr>
          <p:cNvPr id="408" name="" descr=""/>
          <p:cNvPicPr/>
          <p:nvPr/>
        </p:nvPicPr>
        <p:blipFill>
          <a:blip r:embed="rId2"/>
          <a:stretch/>
        </p:blipFill>
        <p:spPr>
          <a:xfrm>
            <a:off x="180000" y="900000"/>
            <a:ext cx="3353040" cy="2910960"/>
          </a:xfrm>
          <a:prstGeom prst="rect">
            <a:avLst/>
          </a:prstGeom>
          <a:ln w="0">
            <a:noFill/>
          </a:ln>
        </p:spPr>
      </p:pic>
      <p:pic>
        <p:nvPicPr>
          <p:cNvPr id="409" name="" descr=""/>
          <p:cNvPicPr/>
          <p:nvPr/>
        </p:nvPicPr>
        <p:blipFill>
          <a:blip r:embed="rId3"/>
          <a:stretch/>
        </p:blipFill>
        <p:spPr>
          <a:xfrm>
            <a:off x="4680000" y="1080000"/>
            <a:ext cx="3355200" cy="3338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152</TotalTime>
  <Application>LibreOffice/7.4.1.2$Windows_X86_64 LibreOffice_project/3c58a8f3a960df8bc8fd77b461821e42c061c5f0</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2023-02-16T22:30:33Z</dcterms:modified>
  <cp:revision>12</cp:revision>
  <dc:subject/>
  <dc:title/>
</cp:coreProperties>
</file>

<file path=docProps/custom.xml><?xml version="1.0" encoding="utf-8"?>
<Properties xmlns="http://schemas.openxmlformats.org/officeDocument/2006/custom-properties" xmlns:vt="http://schemas.openxmlformats.org/officeDocument/2006/docPropsVTypes"/>
</file>